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2"/>
  </p:notesMasterIdLst>
  <p:sldIdLst>
    <p:sldId id="256" r:id="rId2"/>
    <p:sldId id="258" r:id="rId3"/>
    <p:sldId id="259" r:id="rId4"/>
    <p:sldId id="272" r:id="rId5"/>
    <p:sldId id="267" r:id="rId6"/>
    <p:sldId id="268" r:id="rId7"/>
    <p:sldId id="269" r:id="rId8"/>
    <p:sldId id="270" r:id="rId9"/>
    <p:sldId id="264" r:id="rId10"/>
    <p:sldId id="274" r:id="rId11"/>
    <p:sldId id="273" r:id="rId12"/>
    <p:sldId id="275" r:id="rId13"/>
    <p:sldId id="277" r:id="rId14"/>
    <p:sldId id="278" r:id="rId15"/>
    <p:sldId id="280" r:id="rId16"/>
    <p:sldId id="279" r:id="rId17"/>
    <p:sldId id="266" r:id="rId18"/>
    <p:sldId id="265" r:id="rId19"/>
    <p:sldId id="281" r:id="rId20"/>
    <p:sldId id="25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1" d="100"/>
          <a:sy n="91" d="100"/>
        </p:scale>
        <p:origin x="1210" y="4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1E1496-D432-442B-8884-9E39B857A9A4}" type="datetimeFigureOut">
              <a:rPr lang="en-US" smtClean="0"/>
              <a:pPr/>
              <a:t>9/24/2023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D63F1C-50EF-48AD-ADD5-BBC9CF9830A0}" type="slidenum">
              <a:rPr lang="en-US" smtClean="0"/>
              <a:pPr/>
              <a:t>‹#›</a:t>
            </a:fld>
            <a:endParaRPr lang="en-US"/>
          </a:p>
        </p:txBody>
      </p:sp>
    </p:spTree>
    <p:extLst>
      <p:ext uri="{BB962C8B-B14F-4D97-AF65-F5344CB8AC3E}">
        <p14:creationId xmlns:p14="http://schemas.microsoft.com/office/powerpoint/2010/main" val="735156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5D63F1C-50EF-48AD-ADD5-BBC9CF9830A0}" type="slidenum">
              <a:rPr lang="en-US" smtClean="0"/>
              <a:pPr/>
              <a:t>1</a:t>
            </a:fld>
            <a:endParaRPr lang="en-US"/>
          </a:p>
        </p:txBody>
      </p:sp>
    </p:spTree>
    <p:extLst>
      <p:ext uri="{BB962C8B-B14F-4D97-AF65-F5344CB8AC3E}">
        <p14:creationId xmlns:p14="http://schemas.microsoft.com/office/powerpoint/2010/main" val="4406202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a:t>Click to edit Master title style</a:t>
            </a:r>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bwMode="auto">
          <a:xfrm rot="5400000">
            <a:off x="7764621" y="1174097"/>
            <a:ext cx="2286000" cy="381000"/>
          </a:xfrm>
        </p:spPr>
        <p:txBody>
          <a:bodyPr/>
          <a:lstStyle/>
          <a:p>
            <a:fld id="{CA998D2F-9325-401E-A82A-6321103A5695}" type="datetime1">
              <a:rPr lang="en-US" smtClean="0"/>
              <a:pPr/>
              <a:t>9/24/2023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A8179FB-624A-48AF-9684-4FBC546A5B4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68BBC04-C083-4D85-B4E6-0D223C3E41E1}" type="datetime1">
              <a:rPr lang="en-US" smtClean="0"/>
              <a:pPr/>
              <a:t>9/24/2023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179FB-624A-48AF-9684-4FBC546A5B4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314D4C4-1259-4F70-B93A-85F506F36329}" type="datetime1">
              <a:rPr lang="en-US" smtClean="0"/>
              <a:pPr/>
              <a:t>9/24/2023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179FB-624A-48AF-9684-4FBC546A5B4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4"/>
          </p:nvPr>
        </p:nvSpPr>
        <p:spPr/>
        <p:txBody>
          <a:bodyPr rtlCol="0"/>
          <a:lstStyle/>
          <a:p>
            <a:fld id="{02054262-BF16-4534-8C77-986E73C8A311}" type="datetime1">
              <a:rPr lang="en-US" smtClean="0"/>
              <a:pPr/>
              <a:t>9/24/2023</a:t>
            </a:fld>
            <a:endParaRPr lang="en-US"/>
          </a:p>
        </p:txBody>
      </p:sp>
      <p:sp>
        <p:nvSpPr>
          <p:cNvPr id="9" name="Slide Number Placeholder 8"/>
          <p:cNvSpPr>
            <a:spLocks noGrp="1"/>
          </p:cNvSpPr>
          <p:nvPr>
            <p:ph type="sldNum" sz="quarter" idx="15"/>
          </p:nvPr>
        </p:nvSpPr>
        <p:spPr/>
        <p:txBody>
          <a:bodyPr rtlCol="0"/>
          <a:lstStyle/>
          <a:p>
            <a:fld id="{6A8179FB-624A-48AF-9684-4FBC546A5B43}"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a:t>Click to edit Master title style</a:t>
            </a:r>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F3429D1-340F-4BF3-B7FD-27279C8E49C3}" type="datetime1">
              <a:rPr lang="en-US" smtClean="0"/>
              <a:pPr/>
              <a:t>9/24/2023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A8179FB-624A-48AF-9684-4FBC546A5B4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13125DCF-1F95-4CCD-959E-B0A06C97FC9C}" type="datetime1">
              <a:rPr lang="en-US" smtClean="0"/>
              <a:pPr/>
              <a:t>9/24/2023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179FB-624A-48AF-9684-4FBC546A5B43}"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a:t>Click to edit Master title style</a:t>
            </a:r>
          </a:p>
        </p:txBody>
      </p:sp>
      <p:sp>
        <p:nvSpPr>
          <p:cNvPr id="7" name="Date Placeholder 6"/>
          <p:cNvSpPr>
            <a:spLocks noGrp="1"/>
          </p:cNvSpPr>
          <p:nvPr>
            <p:ph type="dt" sz="half" idx="10"/>
          </p:nvPr>
        </p:nvSpPr>
        <p:spPr/>
        <p:txBody>
          <a:bodyPr/>
          <a:lstStyle/>
          <a:p>
            <a:fld id="{4F5E984C-2DE6-4F04-B68C-B84CE46697C5}" type="datetime1">
              <a:rPr lang="en-US" smtClean="0"/>
              <a:pPr/>
              <a:t>9/24/2023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8179FB-624A-48AF-9684-4FBC546A5B43}"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6" name="Date Placeholder 5"/>
          <p:cNvSpPr>
            <a:spLocks noGrp="1"/>
          </p:cNvSpPr>
          <p:nvPr>
            <p:ph type="dt" sz="half" idx="10"/>
          </p:nvPr>
        </p:nvSpPr>
        <p:spPr/>
        <p:txBody>
          <a:bodyPr rtlCol="0"/>
          <a:lstStyle/>
          <a:p>
            <a:fld id="{988FBD3F-9844-47F1-8B73-6C8C809C46EC}" type="datetime1">
              <a:rPr lang="en-US" smtClean="0"/>
              <a:pPr/>
              <a:t>9/24/2023</a:t>
            </a:fld>
            <a:endParaRPr lang="en-US"/>
          </a:p>
        </p:txBody>
      </p:sp>
      <p:sp>
        <p:nvSpPr>
          <p:cNvPr id="7" name="Slide Number Placeholder 6"/>
          <p:cNvSpPr>
            <a:spLocks noGrp="1"/>
          </p:cNvSpPr>
          <p:nvPr>
            <p:ph type="sldNum" sz="quarter" idx="11"/>
          </p:nvPr>
        </p:nvSpPr>
        <p:spPr/>
        <p:txBody>
          <a:bodyPr rtlCol="0"/>
          <a:lstStyle/>
          <a:p>
            <a:fld id="{6A8179FB-624A-48AF-9684-4FBC546A5B43}"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7AB6A2-8D44-4483-9A6C-09033C6F1D1D}" type="datetime1">
              <a:rPr lang="en-US" smtClean="0"/>
              <a:pPr/>
              <a:t>9/24/2023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8179FB-624A-48AF-9684-4FBC546A5B4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a:t>Click to edit Master title style</a:t>
            </a:r>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1" name="Date Placeholder 20"/>
          <p:cNvSpPr>
            <a:spLocks noGrp="1"/>
          </p:cNvSpPr>
          <p:nvPr>
            <p:ph type="dt" sz="half" idx="14"/>
          </p:nvPr>
        </p:nvSpPr>
        <p:spPr/>
        <p:txBody>
          <a:bodyPr rtlCol="0"/>
          <a:lstStyle/>
          <a:p>
            <a:fld id="{890A2670-64B4-49F4-AB23-CA950674F290}" type="datetime1">
              <a:rPr lang="en-US" smtClean="0"/>
              <a:pPr/>
              <a:t>9/24/2023</a:t>
            </a:fld>
            <a:endParaRPr lang="en-US"/>
          </a:p>
        </p:txBody>
      </p:sp>
      <p:sp>
        <p:nvSpPr>
          <p:cNvPr id="22" name="Slide Number Placeholder 21"/>
          <p:cNvSpPr>
            <a:spLocks noGrp="1"/>
          </p:cNvSpPr>
          <p:nvPr>
            <p:ph type="sldNum" sz="quarter" idx="15"/>
          </p:nvPr>
        </p:nvSpPr>
        <p:spPr/>
        <p:txBody>
          <a:bodyPr rtlCol="0"/>
          <a:lstStyle/>
          <a:p>
            <a:fld id="{6A8179FB-624A-48AF-9684-4FBC546A5B43}"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a:t>Click to edit Master title style</a:t>
            </a:r>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9AAB12F4-F085-4EE0-BCBB-7BE2AC84F560}" type="datetime1">
              <a:rPr lang="en-US" smtClean="0"/>
              <a:pPr/>
              <a:t>9/24/2023</a:t>
            </a:fld>
            <a:endParaRPr lang="en-US"/>
          </a:p>
        </p:txBody>
      </p:sp>
      <p:sp>
        <p:nvSpPr>
          <p:cNvPr id="18" name="Slide Number Placeholder 17"/>
          <p:cNvSpPr>
            <a:spLocks noGrp="1"/>
          </p:cNvSpPr>
          <p:nvPr>
            <p:ph type="sldNum" sz="quarter" idx="11"/>
          </p:nvPr>
        </p:nvSpPr>
        <p:spPr/>
        <p:txBody>
          <a:bodyPr rtlCol="0"/>
          <a:lstStyle/>
          <a:p>
            <a:fld id="{6A8179FB-624A-48AF-9684-4FBC546A5B43}"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724D316-ECF8-4E0F-98EE-1C25DC19FB5F}" type="datetime1">
              <a:rPr lang="en-US" smtClean="0"/>
              <a:pPr/>
              <a:t>9/24/2023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A8179FB-624A-48AF-9684-4FBC546A5B4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sldNum="0"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23.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7.png"/><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la.gif"/>
          <p:cNvPicPr>
            <a:picLocks noChangeAspect="1"/>
          </p:cNvPicPr>
          <p:nvPr/>
        </p:nvPicPr>
        <p:blipFill>
          <a:blip r:embed="rId3"/>
          <a:stretch>
            <a:fillRect/>
          </a:stretch>
        </p:blipFill>
        <p:spPr>
          <a:xfrm>
            <a:off x="2020429" y="5397793"/>
            <a:ext cx="2370417" cy="1315166"/>
          </a:xfrm>
          <a:prstGeom prst="rect">
            <a:avLst/>
          </a:prstGeom>
        </p:spPr>
      </p:pic>
      <p:sp>
        <p:nvSpPr>
          <p:cNvPr id="4" name="TextBox 3"/>
          <p:cNvSpPr txBox="1"/>
          <p:nvPr/>
        </p:nvSpPr>
        <p:spPr>
          <a:xfrm>
            <a:off x="1674770" y="1478577"/>
            <a:ext cx="7150309" cy="400110"/>
          </a:xfrm>
          <a:prstGeom prst="rect">
            <a:avLst/>
          </a:prstGeom>
          <a:noFill/>
        </p:spPr>
        <p:txBody>
          <a:bodyPr wrap="square" rtlCol="0">
            <a:spAutoFit/>
          </a:bodyPr>
          <a:lstStyle/>
          <a:p>
            <a:pPr algn="ctr"/>
            <a:r>
              <a:rPr lang="hr-HR" sz="2000" b="1" dirty="0">
                <a:solidFill>
                  <a:srgbClr val="0070C0"/>
                </a:solidFill>
              </a:rPr>
              <a:t>3</a:t>
            </a:r>
            <a:r>
              <a:rPr lang="hr-HR" sz="2000" b="1" baseline="30000" dirty="0">
                <a:solidFill>
                  <a:srgbClr val="0070C0"/>
                </a:solidFill>
              </a:rPr>
              <a:t>rd</a:t>
            </a:r>
            <a:r>
              <a:rPr lang="hr-HR" sz="2000" b="1" dirty="0">
                <a:solidFill>
                  <a:srgbClr val="0070C0"/>
                </a:solidFill>
              </a:rPr>
              <a:t> </a:t>
            </a:r>
            <a:r>
              <a:rPr lang="en-GB" sz="2000" b="1" dirty="0">
                <a:solidFill>
                  <a:srgbClr val="0070C0"/>
                </a:solidFill>
              </a:rPr>
              <a:t>Regional Symposium on Lifts &amp; Escalators</a:t>
            </a:r>
            <a:endParaRPr lang="en-US" sz="2000" b="1" dirty="0">
              <a:solidFill>
                <a:srgbClr val="0070C0"/>
              </a:solidFill>
              <a:latin typeface="Arial Rounded MT Bold" pitchFamily="34" charset="0"/>
            </a:endParaRPr>
          </a:p>
        </p:txBody>
      </p:sp>
      <p:pic>
        <p:nvPicPr>
          <p:cNvPr id="1028" name="Picture 4" descr="C:\Users\hp\Desktop\hudiz.png"/>
          <p:cNvPicPr>
            <a:picLocks noChangeAspect="1" noChangeArrowheads="1"/>
          </p:cNvPicPr>
          <p:nvPr/>
        </p:nvPicPr>
        <p:blipFill>
          <a:blip r:embed="rId4"/>
          <a:srcRect/>
          <a:stretch>
            <a:fillRect/>
          </a:stretch>
        </p:blipFill>
        <p:spPr bwMode="auto">
          <a:xfrm>
            <a:off x="7107204" y="5949280"/>
            <a:ext cx="1686589" cy="717697"/>
          </a:xfrm>
          <a:prstGeom prst="rect">
            <a:avLst/>
          </a:prstGeom>
          <a:noFill/>
        </p:spPr>
      </p:pic>
      <p:sp>
        <p:nvSpPr>
          <p:cNvPr id="12" name="TextBox 11"/>
          <p:cNvSpPr txBox="1"/>
          <p:nvPr/>
        </p:nvSpPr>
        <p:spPr>
          <a:xfrm>
            <a:off x="2362291" y="1975446"/>
            <a:ext cx="5711820" cy="369332"/>
          </a:xfrm>
          <a:prstGeom prst="rect">
            <a:avLst/>
          </a:prstGeom>
          <a:noFill/>
        </p:spPr>
        <p:txBody>
          <a:bodyPr wrap="none" rtlCol="0">
            <a:spAutoFit/>
          </a:bodyPr>
          <a:lstStyle/>
          <a:p>
            <a:pPr algn="ctr"/>
            <a:r>
              <a:rPr lang="hr-HR" b="1" dirty="0">
                <a:solidFill>
                  <a:schemeClr val="tx1">
                    <a:lumMod val="50000"/>
                    <a:lumOff val="50000"/>
                  </a:schemeClr>
                </a:solidFill>
              </a:rPr>
              <a:t>LIFTS SUBJECT TO SEISMIC CONDITIONS</a:t>
            </a:r>
            <a:endParaRPr lang="en-US" b="1" dirty="0">
              <a:solidFill>
                <a:schemeClr val="tx1">
                  <a:lumMod val="50000"/>
                  <a:lumOff val="50000"/>
                </a:schemeClr>
              </a:solidFill>
            </a:endParaRPr>
          </a:p>
        </p:txBody>
      </p:sp>
      <p:sp>
        <p:nvSpPr>
          <p:cNvPr id="2" name="Текстуална рамка 1"/>
          <p:cNvSpPr txBox="1"/>
          <p:nvPr/>
        </p:nvSpPr>
        <p:spPr>
          <a:xfrm>
            <a:off x="2410916" y="2451385"/>
            <a:ext cx="6310088" cy="954107"/>
          </a:xfrm>
          <a:prstGeom prst="rect">
            <a:avLst/>
          </a:prstGeom>
          <a:noFill/>
        </p:spPr>
        <p:txBody>
          <a:bodyPr wrap="square" rtlCol="0">
            <a:spAutoFit/>
          </a:bodyPr>
          <a:lstStyle/>
          <a:p>
            <a:r>
              <a:rPr lang="en-GB" sz="2800" cap="small" dirty="0">
                <a:solidFill>
                  <a:srgbClr val="0070C0"/>
                </a:solidFill>
                <a:effectLst>
                  <a:outerShdw blurRad="38100" dist="38100" dir="2700000" algn="tl">
                    <a:srgbClr val="000000">
                      <a:alpha val="43137"/>
                    </a:srgbClr>
                  </a:outerShdw>
                </a:effectLst>
              </a:rPr>
              <a:t>What we need to know about conformity assessment of lifts?</a:t>
            </a:r>
            <a:r>
              <a:rPr lang="mk-MK" sz="2800" cap="small" dirty="0">
                <a:solidFill>
                  <a:srgbClr val="0070C0"/>
                </a:solidFill>
                <a:effectLst>
                  <a:outerShdw blurRad="38100" dist="38100" dir="2700000" algn="tl">
                    <a:srgbClr val="000000">
                      <a:alpha val="43137"/>
                    </a:srgbClr>
                  </a:outerShdw>
                </a:effectLst>
              </a:rPr>
              <a:t> </a:t>
            </a:r>
            <a:endParaRPr lang="en-GB" sz="2800" cap="small" dirty="0">
              <a:solidFill>
                <a:srgbClr val="0070C0"/>
              </a:solidFill>
              <a:effectLst>
                <a:outerShdw blurRad="38100" dist="38100" dir="2700000" algn="tl">
                  <a:srgbClr val="000000">
                    <a:alpha val="43137"/>
                  </a:srgbClr>
                </a:outerShdw>
              </a:effectLst>
            </a:endParaRPr>
          </a:p>
        </p:txBody>
      </p:sp>
      <p:sp>
        <p:nvSpPr>
          <p:cNvPr id="3" name="Текстуална рамка 2"/>
          <p:cNvSpPr txBox="1"/>
          <p:nvPr/>
        </p:nvSpPr>
        <p:spPr>
          <a:xfrm>
            <a:off x="5495320" y="4614583"/>
            <a:ext cx="2768707" cy="400110"/>
          </a:xfrm>
          <a:prstGeom prst="rect">
            <a:avLst/>
          </a:prstGeom>
          <a:noFill/>
        </p:spPr>
        <p:txBody>
          <a:bodyPr wrap="none" rtlCol="0">
            <a:spAutoFit/>
          </a:bodyPr>
          <a:lstStyle/>
          <a:p>
            <a:r>
              <a:rPr lang="mk-MK" sz="2000" cap="small" dirty="0">
                <a:solidFill>
                  <a:srgbClr val="0070C0"/>
                </a:solidFill>
                <a:effectLst>
                  <a:outerShdw blurRad="38100" dist="38100" dir="2700000" algn="tl">
                    <a:srgbClr val="000000">
                      <a:alpha val="43137"/>
                    </a:srgbClr>
                  </a:outerShdw>
                </a:effectLst>
              </a:rPr>
              <a:t>Виктор Гаврилоски</a:t>
            </a:r>
            <a:endParaRPr lang="en-GB" sz="2000" dirty="0">
              <a:solidFill>
                <a:srgbClr val="0070C0"/>
              </a:solidFill>
            </a:endParaRPr>
          </a:p>
        </p:txBody>
      </p:sp>
      <p:pic>
        <p:nvPicPr>
          <p:cNvPr id="8" name="Слика 7">
            <a:extLst>
              <a:ext uri="{FF2B5EF4-FFF2-40B4-BE49-F238E27FC236}">
                <a16:creationId xmlns:a16="http://schemas.microsoft.com/office/drawing/2014/main" id="{3DA6E3C4-7FFB-2B81-40A4-C36CCB3BAE3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12528" y="6017992"/>
            <a:ext cx="1472995" cy="580271"/>
          </a:xfrm>
          <a:prstGeom prst="rect">
            <a:avLst/>
          </a:prstGeom>
        </p:spPr>
      </p:pic>
      <p:pic>
        <p:nvPicPr>
          <p:cNvPr id="14" name="Слика 13">
            <a:extLst>
              <a:ext uri="{FF2B5EF4-FFF2-40B4-BE49-F238E27FC236}">
                <a16:creationId xmlns:a16="http://schemas.microsoft.com/office/drawing/2014/main" id="{F21F557A-C650-DA3D-FEBE-FF105A6D3B79}"/>
              </a:ext>
            </a:extLst>
          </p:cNvPr>
          <p:cNvPicPr>
            <a:picLocks noChangeAspect="1"/>
          </p:cNvPicPr>
          <p:nvPr/>
        </p:nvPicPr>
        <p:blipFill>
          <a:blip r:embed="rId6"/>
          <a:stretch>
            <a:fillRect/>
          </a:stretch>
        </p:blipFill>
        <p:spPr>
          <a:xfrm>
            <a:off x="2362291" y="4687956"/>
            <a:ext cx="1679318" cy="641941"/>
          </a:xfrm>
          <a:prstGeom prst="rect">
            <a:avLst/>
          </a:prstGeom>
        </p:spPr>
      </p:pic>
      <p:pic>
        <p:nvPicPr>
          <p:cNvPr id="15" name="Слика 14">
            <a:extLst>
              <a:ext uri="{FF2B5EF4-FFF2-40B4-BE49-F238E27FC236}">
                <a16:creationId xmlns:a16="http://schemas.microsoft.com/office/drawing/2014/main" id="{0643EB77-E8CF-4845-285B-0BB58F637F2A}"/>
              </a:ext>
            </a:extLst>
          </p:cNvPr>
          <p:cNvPicPr>
            <a:picLocks noChangeAspect="1"/>
          </p:cNvPicPr>
          <p:nvPr/>
        </p:nvPicPr>
        <p:blipFill>
          <a:blip r:embed="rId7"/>
          <a:stretch>
            <a:fillRect/>
          </a:stretch>
        </p:blipFill>
        <p:spPr>
          <a:xfrm>
            <a:off x="1778843" y="269134"/>
            <a:ext cx="6942161" cy="877448"/>
          </a:xfrm>
          <a:prstGeom prst="rect">
            <a:avLst/>
          </a:prstGeom>
        </p:spPr>
      </p:pic>
      <p:sp>
        <p:nvSpPr>
          <p:cNvPr id="5" name="Текстуална рамка 2">
            <a:extLst>
              <a:ext uri="{FF2B5EF4-FFF2-40B4-BE49-F238E27FC236}">
                <a16:creationId xmlns:a16="http://schemas.microsoft.com/office/drawing/2014/main" id="{64831BA7-AF08-1D66-F494-006BAD48D4A7}"/>
              </a:ext>
            </a:extLst>
          </p:cNvPr>
          <p:cNvSpPr txBox="1"/>
          <p:nvPr/>
        </p:nvSpPr>
        <p:spPr>
          <a:xfrm>
            <a:off x="5538602" y="5007575"/>
            <a:ext cx="2682145" cy="400110"/>
          </a:xfrm>
          <a:prstGeom prst="rect">
            <a:avLst/>
          </a:prstGeom>
          <a:noFill/>
        </p:spPr>
        <p:txBody>
          <a:bodyPr wrap="none" rtlCol="0">
            <a:spAutoFit/>
          </a:bodyPr>
          <a:lstStyle/>
          <a:p>
            <a:r>
              <a:rPr lang="mk-MK" sz="2000" cap="small" dirty="0">
                <a:solidFill>
                  <a:srgbClr val="0070C0"/>
                </a:solidFill>
                <a:effectLst>
                  <a:outerShdw blurRad="38100" dist="38100" dir="2700000" algn="tl">
                    <a:srgbClr val="000000">
                      <a:alpha val="43137"/>
                    </a:srgbClr>
                  </a:outerShdw>
                </a:effectLst>
              </a:rPr>
              <a:t>Горан Николовски</a:t>
            </a:r>
            <a:endParaRPr lang="en-GB" sz="2000" dirty="0">
              <a:solidFill>
                <a:srgbClr val="0070C0"/>
              </a:solidFill>
            </a:endParaRPr>
          </a:p>
        </p:txBody>
      </p:sp>
      <p:sp>
        <p:nvSpPr>
          <p:cNvPr id="7" name="Текстуална рамка 1">
            <a:extLst>
              <a:ext uri="{FF2B5EF4-FFF2-40B4-BE49-F238E27FC236}">
                <a16:creationId xmlns:a16="http://schemas.microsoft.com/office/drawing/2014/main" id="{DE4E7DA4-7AFA-FDF8-644D-7F9E0AD18319}"/>
              </a:ext>
            </a:extLst>
          </p:cNvPr>
          <p:cNvSpPr txBox="1"/>
          <p:nvPr/>
        </p:nvSpPr>
        <p:spPr>
          <a:xfrm>
            <a:off x="2390462" y="3523174"/>
            <a:ext cx="6124038" cy="830997"/>
          </a:xfrm>
          <a:prstGeom prst="rect">
            <a:avLst/>
          </a:prstGeom>
          <a:noFill/>
        </p:spPr>
        <p:txBody>
          <a:bodyPr wrap="square" rtlCol="0">
            <a:spAutoFit/>
          </a:bodyPr>
          <a:lstStyle/>
          <a:p>
            <a:r>
              <a:rPr lang="ru-RU" sz="2400" cap="small" dirty="0">
                <a:solidFill>
                  <a:srgbClr val="0070C0"/>
                </a:solidFill>
                <a:effectLst>
                  <a:outerShdw blurRad="38100" dist="38100" dir="2700000" algn="tl">
                    <a:srgbClr val="000000">
                      <a:alpha val="43137"/>
                    </a:srgbClr>
                  </a:outerShdw>
                </a:effectLst>
              </a:rPr>
              <a:t>ШТО ТРЕБА ДА ЗНАЕМЕ ЗА ОЦЕНА НА СООБРАЗНОСТ НА ЛИФТОВИ? </a:t>
            </a:r>
            <a:endParaRPr lang="en-GB" sz="2400" cap="small" dirty="0">
              <a:solidFill>
                <a:srgbClr val="0070C0"/>
              </a:solidFill>
              <a:effectLst>
                <a:outerShdw blurRad="38100" dist="38100" dir="2700000" algn="tl">
                  <a:srgbClr val="000000">
                    <a:alpha val="43137"/>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авоаголник 6"/>
          <p:cNvSpPr/>
          <p:nvPr/>
        </p:nvSpPr>
        <p:spPr>
          <a:xfrm>
            <a:off x="-324544" y="2780928"/>
            <a:ext cx="4572000" cy="523220"/>
          </a:xfrm>
          <a:prstGeom prst="rect">
            <a:avLst/>
          </a:prstGeom>
        </p:spPr>
        <p:txBody>
          <a:bodyPr>
            <a:spAutoFit/>
          </a:bodyPr>
          <a:lstStyle/>
          <a:p>
            <a:br>
              <a:rPr lang="en-GB" sz="1000" dirty="0">
                <a:latin typeface="Times New Roman" panose="02020603050405020304" pitchFamily="18" charset="0"/>
                <a:ea typeface="Times New Roman" panose="02020603050405020304" pitchFamily="18" charset="0"/>
              </a:rPr>
            </a:br>
            <a:endParaRPr lang="en-GB" dirty="0"/>
          </a:p>
        </p:txBody>
      </p:sp>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sp>
        <p:nvSpPr>
          <p:cNvPr id="2" name="Наслов 1">
            <a:extLst>
              <a:ext uri="{FF2B5EF4-FFF2-40B4-BE49-F238E27FC236}">
                <a16:creationId xmlns:a16="http://schemas.microsoft.com/office/drawing/2014/main" id="{40201ADB-A259-406F-3DC7-9F8E99C2D13D}"/>
              </a:ext>
            </a:extLst>
          </p:cNvPr>
          <p:cNvSpPr txBox="1">
            <a:spLocks/>
          </p:cNvSpPr>
          <p:nvPr/>
        </p:nvSpPr>
        <p:spPr>
          <a:xfrm>
            <a:off x="395028" y="692696"/>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2200" b="1" dirty="0"/>
              <a:t>Балкански начин на оцена на сообразност – Студија на случај</a:t>
            </a:r>
            <a:endParaRPr lang="en-US" sz="2200" b="1" dirty="0"/>
          </a:p>
        </p:txBody>
      </p:sp>
      <p:sp>
        <p:nvSpPr>
          <p:cNvPr id="4" name="Наслов 1">
            <a:extLst>
              <a:ext uri="{FF2B5EF4-FFF2-40B4-BE49-F238E27FC236}">
                <a16:creationId xmlns:a16="http://schemas.microsoft.com/office/drawing/2014/main" id="{510D4FC9-60E5-2E0B-0176-72CAE26A6FA1}"/>
              </a:ext>
            </a:extLst>
          </p:cNvPr>
          <p:cNvSpPr txBox="1">
            <a:spLocks/>
          </p:cNvSpPr>
          <p:nvPr/>
        </p:nvSpPr>
        <p:spPr>
          <a:xfrm>
            <a:off x="377660" y="1329264"/>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1800" b="1" dirty="0"/>
              <a:t>Легислатива</a:t>
            </a:r>
            <a:endParaRPr lang="en-US" sz="1800" b="1" dirty="0"/>
          </a:p>
        </p:txBody>
      </p:sp>
      <p:sp>
        <p:nvSpPr>
          <p:cNvPr id="6" name="TextBox 5">
            <a:extLst>
              <a:ext uri="{FF2B5EF4-FFF2-40B4-BE49-F238E27FC236}">
                <a16:creationId xmlns:a16="http://schemas.microsoft.com/office/drawing/2014/main" id="{C0E77627-DB86-A680-68DF-460DA8D49EF9}"/>
              </a:ext>
            </a:extLst>
          </p:cNvPr>
          <p:cNvSpPr txBox="1"/>
          <p:nvPr/>
        </p:nvSpPr>
        <p:spPr>
          <a:xfrm>
            <a:off x="377660" y="1808028"/>
            <a:ext cx="7853416" cy="1477328"/>
          </a:xfrm>
          <a:prstGeom prst="rect">
            <a:avLst/>
          </a:prstGeom>
          <a:noFill/>
        </p:spPr>
        <p:txBody>
          <a:bodyPr wrap="square">
            <a:spAutoFit/>
          </a:bodyPr>
          <a:lstStyle/>
          <a:p>
            <a:pPr algn="just">
              <a:spcAft>
                <a:spcPts val="300"/>
              </a:spcAft>
            </a:pPr>
            <a:r>
              <a:rPr lang="mk-MK" sz="1800" dirty="0">
                <a:effectLst/>
                <a:latin typeface="Times New Roman" panose="02020603050405020304" pitchFamily="18" charset="0"/>
                <a:ea typeface="Times New Roman" panose="02020603050405020304" pitchFamily="18" charset="0"/>
              </a:rPr>
              <a:t>Од донесувањето на Законот за техничките барања за производите и оцена на сообразност во декември 2022 година, до денес, нема донесен технички пропис за лифтови. Задоцнетото носење на технички прописи го нарушува системот за оцена на сообразност и покажува незаинтересираност на државата за спроведување мерки за заштита на јавниот интерес. </a:t>
            </a:r>
            <a:endParaRPr lang="en-US" sz="2800" dirty="0">
              <a:effectLst/>
              <a:latin typeface="Times New Roman" panose="02020603050405020304" pitchFamily="18" charset="0"/>
              <a:ea typeface="Times New Roman" panose="02020603050405020304" pitchFamily="18" charset="0"/>
            </a:endParaRPr>
          </a:p>
        </p:txBody>
      </p:sp>
      <p:sp>
        <p:nvSpPr>
          <p:cNvPr id="8" name="Наслов 1">
            <a:extLst>
              <a:ext uri="{FF2B5EF4-FFF2-40B4-BE49-F238E27FC236}">
                <a16:creationId xmlns:a16="http://schemas.microsoft.com/office/drawing/2014/main" id="{F512F7A6-D9A5-562A-47E2-B334F0BC9C51}"/>
              </a:ext>
            </a:extLst>
          </p:cNvPr>
          <p:cNvSpPr txBox="1">
            <a:spLocks/>
          </p:cNvSpPr>
          <p:nvPr/>
        </p:nvSpPr>
        <p:spPr>
          <a:xfrm>
            <a:off x="377372" y="3551768"/>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1800" b="1" dirty="0"/>
              <a:t>Стандарди</a:t>
            </a:r>
            <a:endParaRPr lang="en-US" sz="1800" b="1" dirty="0"/>
          </a:p>
        </p:txBody>
      </p:sp>
      <p:sp>
        <p:nvSpPr>
          <p:cNvPr id="10" name="TextBox 9">
            <a:extLst>
              <a:ext uri="{FF2B5EF4-FFF2-40B4-BE49-F238E27FC236}">
                <a16:creationId xmlns:a16="http://schemas.microsoft.com/office/drawing/2014/main" id="{564B0CDA-5617-D71E-19C4-682027116DF8}"/>
              </a:ext>
            </a:extLst>
          </p:cNvPr>
          <p:cNvSpPr txBox="1"/>
          <p:nvPr/>
        </p:nvSpPr>
        <p:spPr>
          <a:xfrm>
            <a:off x="395028" y="4033243"/>
            <a:ext cx="7836048" cy="1515800"/>
          </a:xfrm>
          <a:prstGeom prst="rect">
            <a:avLst/>
          </a:prstGeom>
          <a:noFill/>
        </p:spPr>
        <p:txBody>
          <a:bodyPr wrap="square">
            <a:spAutoFit/>
          </a:bodyPr>
          <a:lstStyle/>
          <a:p>
            <a:pPr algn="just">
              <a:spcAft>
                <a:spcPts val="300"/>
              </a:spcAft>
            </a:pPr>
            <a:r>
              <a:rPr lang="mk-MK" sz="1800" dirty="0">
                <a:effectLst/>
                <a:latin typeface="Times New Roman" panose="02020603050405020304" pitchFamily="18" charset="0"/>
                <a:ea typeface="Times New Roman" panose="02020603050405020304" pitchFamily="18" charset="0"/>
              </a:rPr>
              <a:t>Хармонизираните стандарди од областа на лифтови редовно се усвојуваат, но нивната употреба при оцена на сообразност зависи од нивното објавување во службен весник.</a:t>
            </a:r>
          </a:p>
          <a:p>
            <a:pPr algn="just">
              <a:spcAft>
                <a:spcPts val="300"/>
              </a:spcAft>
            </a:pPr>
            <a:r>
              <a:rPr lang="mk-MK" dirty="0">
                <a:latin typeface="Times New Roman" panose="02020603050405020304" pitchFamily="18" charset="0"/>
                <a:ea typeface="Times New Roman" panose="02020603050405020304" pitchFamily="18" charset="0"/>
              </a:rPr>
              <a:t>О</a:t>
            </a:r>
            <a:r>
              <a:rPr lang="mk-MK" sz="1800" dirty="0">
                <a:effectLst/>
                <a:latin typeface="Times New Roman" panose="02020603050405020304" pitchFamily="18" charset="0"/>
                <a:ea typeface="Times New Roman" panose="02020603050405020304" pitchFamily="18" charset="0"/>
              </a:rPr>
              <a:t>д донесувањето на законот до денес не е објавена листа на хармонизирани стандарди кои се употребуваат за оцена на сообразност на лифтови. </a:t>
            </a:r>
            <a:endParaRPr lang="en-US"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29662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авоаголник 6"/>
          <p:cNvSpPr/>
          <p:nvPr/>
        </p:nvSpPr>
        <p:spPr>
          <a:xfrm>
            <a:off x="-324544" y="2780928"/>
            <a:ext cx="4572000" cy="523220"/>
          </a:xfrm>
          <a:prstGeom prst="rect">
            <a:avLst/>
          </a:prstGeom>
        </p:spPr>
        <p:txBody>
          <a:bodyPr>
            <a:spAutoFit/>
          </a:bodyPr>
          <a:lstStyle/>
          <a:p>
            <a:br>
              <a:rPr lang="en-GB" sz="1000" dirty="0">
                <a:latin typeface="Times New Roman" panose="02020603050405020304" pitchFamily="18" charset="0"/>
                <a:ea typeface="Times New Roman" panose="02020603050405020304" pitchFamily="18" charset="0"/>
              </a:rPr>
            </a:br>
            <a:endParaRPr lang="en-GB" dirty="0"/>
          </a:p>
        </p:txBody>
      </p:sp>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sp>
        <p:nvSpPr>
          <p:cNvPr id="2" name="Наслов 1">
            <a:extLst>
              <a:ext uri="{FF2B5EF4-FFF2-40B4-BE49-F238E27FC236}">
                <a16:creationId xmlns:a16="http://schemas.microsoft.com/office/drawing/2014/main" id="{D692A515-1C89-8541-BA72-2F3EEA8A2F4C}"/>
              </a:ext>
            </a:extLst>
          </p:cNvPr>
          <p:cNvSpPr txBox="1">
            <a:spLocks/>
          </p:cNvSpPr>
          <p:nvPr/>
        </p:nvSpPr>
        <p:spPr>
          <a:xfrm>
            <a:off x="395028" y="692696"/>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2200" dirty="0"/>
              <a:t>Балкански начин на оцена на сообразност – Студија на случај</a:t>
            </a:r>
            <a:endParaRPr lang="en-US" sz="2200" dirty="0"/>
          </a:p>
        </p:txBody>
      </p:sp>
      <p:sp>
        <p:nvSpPr>
          <p:cNvPr id="4" name="Наслов 1">
            <a:extLst>
              <a:ext uri="{FF2B5EF4-FFF2-40B4-BE49-F238E27FC236}">
                <a16:creationId xmlns:a16="http://schemas.microsoft.com/office/drawing/2014/main" id="{EFD6E798-C55A-44D1-7DDB-1A9A2AA3634A}"/>
              </a:ext>
            </a:extLst>
          </p:cNvPr>
          <p:cNvSpPr txBox="1">
            <a:spLocks/>
          </p:cNvSpPr>
          <p:nvPr/>
        </p:nvSpPr>
        <p:spPr>
          <a:xfrm>
            <a:off x="380820" y="1199967"/>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1800" b="1" dirty="0"/>
              <a:t>Акредитација</a:t>
            </a:r>
            <a:endParaRPr lang="en-US" sz="1800" b="1" dirty="0"/>
          </a:p>
        </p:txBody>
      </p:sp>
      <p:pic>
        <p:nvPicPr>
          <p:cNvPr id="6" name="Picture 5">
            <a:extLst>
              <a:ext uri="{FF2B5EF4-FFF2-40B4-BE49-F238E27FC236}">
                <a16:creationId xmlns:a16="http://schemas.microsoft.com/office/drawing/2014/main" id="{9E53B8AC-6084-DD90-8FE5-1666F6886AEF}"/>
              </a:ext>
            </a:extLst>
          </p:cNvPr>
          <p:cNvPicPr>
            <a:picLocks noChangeAspect="1"/>
          </p:cNvPicPr>
          <p:nvPr/>
        </p:nvPicPr>
        <p:blipFill>
          <a:blip r:embed="rId3"/>
          <a:stretch>
            <a:fillRect/>
          </a:stretch>
        </p:blipFill>
        <p:spPr>
          <a:xfrm>
            <a:off x="395028" y="1671678"/>
            <a:ext cx="7920784" cy="3405679"/>
          </a:xfrm>
          <a:prstGeom prst="rect">
            <a:avLst/>
          </a:prstGeom>
        </p:spPr>
      </p:pic>
      <p:sp>
        <p:nvSpPr>
          <p:cNvPr id="9" name="TextBox 8">
            <a:extLst>
              <a:ext uri="{FF2B5EF4-FFF2-40B4-BE49-F238E27FC236}">
                <a16:creationId xmlns:a16="http://schemas.microsoft.com/office/drawing/2014/main" id="{3439EF36-C1DF-5AD4-72E4-A92CFA115598}"/>
              </a:ext>
            </a:extLst>
          </p:cNvPr>
          <p:cNvSpPr txBox="1"/>
          <p:nvPr/>
        </p:nvSpPr>
        <p:spPr>
          <a:xfrm>
            <a:off x="395028" y="5124608"/>
            <a:ext cx="7960508" cy="1477328"/>
          </a:xfrm>
          <a:prstGeom prst="rect">
            <a:avLst/>
          </a:prstGeom>
          <a:noFill/>
        </p:spPr>
        <p:txBody>
          <a:bodyPr wrap="square">
            <a:spAutoFit/>
          </a:bodyPr>
          <a:lstStyle/>
          <a:p>
            <a:r>
              <a:rPr lang="mk-MK" sz="1800" dirty="0">
                <a:effectLst/>
                <a:latin typeface="Times New Roman" panose="02020603050405020304" pitchFamily="18" charset="0"/>
                <a:ea typeface="Times New Roman" panose="02020603050405020304" pitchFamily="18" charset="0"/>
              </a:rPr>
              <a:t>Горенаведените статистички податоци укажуваат на тоа дека во Република Северна Македонија има нереално голем број на тела за оцена на сообразност што ја доведува во прашање нивната техничка компетенција. Уште повеќе, Република Северна Македонија е единствен пример каде што 3 тела за оцена на сообразност престанале да работат.</a:t>
            </a:r>
            <a:endParaRPr lang="en-US" dirty="0"/>
          </a:p>
        </p:txBody>
      </p:sp>
    </p:spTree>
    <p:extLst>
      <p:ext uri="{BB962C8B-B14F-4D97-AF65-F5344CB8AC3E}">
        <p14:creationId xmlns:p14="http://schemas.microsoft.com/office/powerpoint/2010/main" val="2405856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sp>
        <p:nvSpPr>
          <p:cNvPr id="2" name="Наслов 1">
            <a:extLst>
              <a:ext uri="{FF2B5EF4-FFF2-40B4-BE49-F238E27FC236}">
                <a16:creationId xmlns:a16="http://schemas.microsoft.com/office/drawing/2014/main" id="{D692A515-1C89-8541-BA72-2F3EEA8A2F4C}"/>
              </a:ext>
            </a:extLst>
          </p:cNvPr>
          <p:cNvSpPr txBox="1">
            <a:spLocks/>
          </p:cNvSpPr>
          <p:nvPr/>
        </p:nvSpPr>
        <p:spPr>
          <a:xfrm>
            <a:off x="395028" y="692696"/>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2200" b="1" dirty="0"/>
              <a:t>Балкански начин на оцена на сообразност – Студија на случај</a:t>
            </a:r>
            <a:endParaRPr lang="en-US" sz="2200" b="1" dirty="0"/>
          </a:p>
        </p:txBody>
      </p:sp>
      <p:sp>
        <p:nvSpPr>
          <p:cNvPr id="4" name="Наслов 1">
            <a:extLst>
              <a:ext uri="{FF2B5EF4-FFF2-40B4-BE49-F238E27FC236}">
                <a16:creationId xmlns:a16="http://schemas.microsoft.com/office/drawing/2014/main" id="{532C8B75-4A45-FFE4-CA0E-BE9FAC22274F}"/>
              </a:ext>
            </a:extLst>
          </p:cNvPr>
          <p:cNvSpPr txBox="1">
            <a:spLocks/>
          </p:cNvSpPr>
          <p:nvPr/>
        </p:nvSpPr>
        <p:spPr>
          <a:xfrm>
            <a:off x="428756" y="1412197"/>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mk-MK" sz="1800" b="1" dirty="0"/>
              <a:t>Недостаток на технички знаења кај телата за оцена на сообразност </a:t>
            </a:r>
            <a:endParaRPr lang="en-US" sz="1800" b="1" dirty="0"/>
          </a:p>
        </p:txBody>
      </p:sp>
      <p:sp>
        <p:nvSpPr>
          <p:cNvPr id="6" name="TextBox 5">
            <a:extLst>
              <a:ext uri="{FF2B5EF4-FFF2-40B4-BE49-F238E27FC236}">
                <a16:creationId xmlns:a16="http://schemas.microsoft.com/office/drawing/2014/main" id="{732190C9-8282-F0EA-1926-721720203801}"/>
              </a:ext>
            </a:extLst>
          </p:cNvPr>
          <p:cNvSpPr txBox="1"/>
          <p:nvPr/>
        </p:nvSpPr>
        <p:spPr>
          <a:xfrm>
            <a:off x="399764" y="2131698"/>
            <a:ext cx="7849380" cy="3693319"/>
          </a:xfrm>
          <a:prstGeom prst="rect">
            <a:avLst/>
          </a:prstGeom>
          <a:noFill/>
        </p:spPr>
        <p:txBody>
          <a:bodyPr wrap="square">
            <a:spAutoFit/>
          </a:bodyPr>
          <a:lstStyle/>
          <a:p>
            <a:pPr algn="just">
              <a:spcAft>
                <a:spcPts val="300"/>
              </a:spcAft>
            </a:pPr>
            <a:r>
              <a:rPr lang="mk-MK" sz="1800" dirty="0">
                <a:effectLst/>
                <a:latin typeface="Times New Roman" panose="02020603050405020304" pitchFamily="18" charset="0"/>
                <a:ea typeface="Times New Roman" panose="02020603050405020304" pitchFamily="18" charset="0"/>
              </a:rPr>
              <a:t>Во Република Северна Македонија најзастапена е постапката со поединечна верификација со модул „G“. Оваа постапка треба да се однесува и на фазата на проектирање и на фазата на составување / монтажа на лифтот. Иако поединечната верификација по обем треба да биде постапка далеку посложена од постапката со испитан тип на лифт по модул „В“  и завршна инспекција, при спроведувањето во праксата телата за оцена на сообразност ја прескокнуваат фазата на оцена на сообразност на проектното решение (анализа на техничката документација) и не навлегуваат во соодветноста на приложените сертификати за сообразност на сигурносните уреди. На тој начин постапката импровизирано се поедноставува, со што ја губи својата цел, а се овозможува на пазарот да се пласираат лифтови кои не ги задоволуваат безбедносните барања дефинирани со техничките прописи и со стандардите.</a:t>
            </a:r>
            <a:endParaRPr lang="en-US"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929956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sp>
        <p:nvSpPr>
          <p:cNvPr id="2" name="Наслов 1">
            <a:extLst>
              <a:ext uri="{FF2B5EF4-FFF2-40B4-BE49-F238E27FC236}">
                <a16:creationId xmlns:a16="http://schemas.microsoft.com/office/drawing/2014/main" id="{D692A515-1C89-8541-BA72-2F3EEA8A2F4C}"/>
              </a:ext>
            </a:extLst>
          </p:cNvPr>
          <p:cNvSpPr txBox="1">
            <a:spLocks/>
          </p:cNvSpPr>
          <p:nvPr/>
        </p:nvSpPr>
        <p:spPr>
          <a:xfrm>
            <a:off x="395028" y="692696"/>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2200" b="1" dirty="0"/>
              <a:t>Балкански начин на оцена на сообразност – Студија на случај</a:t>
            </a:r>
            <a:endParaRPr lang="en-US" sz="2200" b="1" dirty="0"/>
          </a:p>
        </p:txBody>
      </p:sp>
      <p:sp>
        <p:nvSpPr>
          <p:cNvPr id="4" name="Наслов 1">
            <a:extLst>
              <a:ext uri="{FF2B5EF4-FFF2-40B4-BE49-F238E27FC236}">
                <a16:creationId xmlns:a16="http://schemas.microsoft.com/office/drawing/2014/main" id="{532C8B75-4A45-FFE4-CA0E-BE9FAC22274F}"/>
              </a:ext>
            </a:extLst>
          </p:cNvPr>
          <p:cNvSpPr txBox="1">
            <a:spLocks/>
          </p:cNvSpPr>
          <p:nvPr/>
        </p:nvSpPr>
        <p:spPr>
          <a:xfrm>
            <a:off x="395028" y="1159752"/>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mk-MK" sz="1800" b="1" dirty="0">
                <a:effectLst/>
                <a:latin typeface="Times New Roman" panose="02020603050405020304" pitchFamily="18" charset="0"/>
                <a:ea typeface="Times New Roman" panose="02020603050405020304" pitchFamily="18" charset="0"/>
                <a:cs typeface="Calibri" panose="020F0502020204030204" pitchFamily="34" charset="0"/>
              </a:rPr>
              <a:t>Недоследности на техничката документација</a:t>
            </a:r>
            <a:endParaRPr lang="en-US" sz="1800" b="1" dirty="0"/>
          </a:p>
        </p:txBody>
      </p:sp>
      <p:pic>
        <p:nvPicPr>
          <p:cNvPr id="7" name="Picture 6">
            <a:extLst>
              <a:ext uri="{FF2B5EF4-FFF2-40B4-BE49-F238E27FC236}">
                <a16:creationId xmlns:a16="http://schemas.microsoft.com/office/drawing/2014/main" id="{8587AAF5-9019-B244-ECD7-EBDABA2701FC}"/>
              </a:ext>
            </a:extLst>
          </p:cNvPr>
          <p:cNvPicPr>
            <a:picLocks noChangeAspect="1"/>
          </p:cNvPicPr>
          <p:nvPr/>
        </p:nvPicPr>
        <p:blipFill>
          <a:blip r:embed="rId3"/>
          <a:stretch>
            <a:fillRect/>
          </a:stretch>
        </p:blipFill>
        <p:spPr>
          <a:xfrm>
            <a:off x="339938" y="3526678"/>
            <a:ext cx="7975874" cy="3124458"/>
          </a:xfrm>
          <a:prstGeom prst="rect">
            <a:avLst/>
          </a:prstGeom>
        </p:spPr>
      </p:pic>
      <p:sp>
        <p:nvSpPr>
          <p:cNvPr id="9" name="TextBox 8">
            <a:extLst>
              <a:ext uri="{FF2B5EF4-FFF2-40B4-BE49-F238E27FC236}">
                <a16:creationId xmlns:a16="http://schemas.microsoft.com/office/drawing/2014/main" id="{57478722-DF67-7AFE-DD20-69D19D21ADBD}"/>
              </a:ext>
            </a:extLst>
          </p:cNvPr>
          <p:cNvSpPr txBox="1"/>
          <p:nvPr/>
        </p:nvSpPr>
        <p:spPr>
          <a:xfrm>
            <a:off x="395028" y="1742034"/>
            <a:ext cx="7920784" cy="1831271"/>
          </a:xfrm>
          <a:prstGeom prst="rect">
            <a:avLst/>
          </a:prstGeom>
          <a:noFill/>
        </p:spPr>
        <p:txBody>
          <a:bodyPr wrap="square">
            <a:spAutoFit/>
          </a:bodyPr>
          <a:lstStyle/>
          <a:p>
            <a:pPr marL="342900" lvl="0" indent="-342900" algn="just">
              <a:spcAft>
                <a:spcPts val="600"/>
              </a:spcAft>
              <a:buFont typeface="+mj-lt"/>
              <a:buAutoNum type="arabicPeriod"/>
            </a:pPr>
            <a:r>
              <a:rPr lang="mk-MK" sz="1800" u="sng" dirty="0">
                <a:effectLst/>
                <a:latin typeface="Times New Roman" panose="02020603050405020304" pitchFamily="18" charset="0"/>
                <a:ea typeface="Times New Roman" panose="02020603050405020304" pitchFamily="18" charset="0"/>
                <a:cs typeface="Calibri" panose="020F0502020204030204" pitchFamily="34" charset="0"/>
              </a:rPr>
              <a:t>Несоодветна содржина на техничката документација </a:t>
            </a:r>
            <a:r>
              <a:rPr lang="mk-MK" sz="1800" dirty="0">
                <a:effectLst/>
                <a:latin typeface="Times New Roman" panose="02020603050405020304" pitchFamily="18" charset="0"/>
                <a:ea typeface="Times New Roman" panose="02020603050405020304" pitchFamily="18" charset="0"/>
                <a:cs typeface="Calibri" panose="020F0502020204030204" pitchFamily="34" charset="0"/>
              </a:rPr>
              <a:t>(на пр. пресметките не вклучуваат пресметка на водилки, пресметка на статичкиот притисок на осовината од погонот, цртежите не ги прикажуваат сигурносните простори и безбедносните растојанија, што е предуслов за оцена на сообразноста)</a:t>
            </a:r>
            <a:endParaRPr lang="mk-MK" u="sng" dirty="0">
              <a:latin typeface="Times New Roman" panose="02020603050405020304" pitchFamily="18" charset="0"/>
              <a:ea typeface="Times New Roman" panose="02020603050405020304" pitchFamily="18" charset="0"/>
              <a:cs typeface="Calibri" panose="020F0502020204030204" pitchFamily="34" charset="0"/>
            </a:endParaRPr>
          </a:p>
          <a:p>
            <a:pPr marL="342900" lvl="0" indent="-342900" algn="just">
              <a:buFont typeface="+mj-lt"/>
              <a:buAutoNum type="arabicPeriod"/>
            </a:pPr>
            <a:r>
              <a:rPr lang="mk-MK" sz="1800" u="sng" dirty="0">
                <a:effectLst/>
                <a:latin typeface="Times New Roman" panose="02020603050405020304" pitchFamily="18" charset="0"/>
                <a:ea typeface="Times New Roman" panose="02020603050405020304" pitchFamily="18" charset="0"/>
                <a:cs typeface="Calibri" panose="020F0502020204030204" pitchFamily="34" charset="0"/>
              </a:rPr>
              <a:t>Невалидна техничка документација која не е во согласност со важечките закони во Република Северна Македонија. </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62359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sp>
        <p:nvSpPr>
          <p:cNvPr id="2" name="Наслов 1">
            <a:extLst>
              <a:ext uri="{FF2B5EF4-FFF2-40B4-BE49-F238E27FC236}">
                <a16:creationId xmlns:a16="http://schemas.microsoft.com/office/drawing/2014/main" id="{D692A515-1C89-8541-BA72-2F3EEA8A2F4C}"/>
              </a:ext>
            </a:extLst>
          </p:cNvPr>
          <p:cNvSpPr txBox="1">
            <a:spLocks/>
          </p:cNvSpPr>
          <p:nvPr/>
        </p:nvSpPr>
        <p:spPr>
          <a:xfrm>
            <a:off x="395028" y="692696"/>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2200" b="1" dirty="0"/>
              <a:t>Балкански начин на оцена на сообразност – Студија на случај</a:t>
            </a:r>
            <a:endParaRPr lang="en-US" sz="2200" b="1" dirty="0"/>
          </a:p>
        </p:txBody>
      </p:sp>
      <p:sp>
        <p:nvSpPr>
          <p:cNvPr id="4" name="Наслов 1">
            <a:extLst>
              <a:ext uri="{FF2B5EF4-FFF2-40B4-BE49-F238E27FC236}">
                <a16:creationId xmlns:a16="http://schemas.microsoft.com/office/drawing/2014/main" id="{532C8B75-4A45-FFE4-CA0E-BE9FAC22274F}"/>
              </a:ext>
            </a:extLst>
          </p:cNvPr>
          <p:cNvSpPr txBox="1">
            <a:spLocks/>
          </p:cNvSpPr>
          <p:nvPr/>
        </p:nvSpPr>
        <p:spPr>
          <a:xfrm>
            <a:off x="428756" y="1412197"/>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1800" b="1" dirty="0"/>
              <a:t>Невалидни сертификати и изјави за сообразност на сигурносните компоненти </a:t>
            </a:r>
            <a:endParaRPr lang="en-US" sz="1800" b="1" dirty="0"/>
          </a:p>
        </p:txBody>
      </p:sp>
      <p:pic>
        <p:nvPicPr>
          <p:cNvPr id="9" name="Picture 8" descr="A close-up of a document&#10;&#10;Description automatically generated">
            <a:extLst>
              <a:ext uri="{FF2B5EF4-FFF2-40B4-BE49-F238E27FC236}">
                <a16:creationId xmlns:a16="http://schemas.microsoft.com/office/drawing/2014/main" id="{16379846-8943-5E30-B3FD-635B065AF5B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5758" y="2131698"/>
            <a:ext cx="8445846" cy="4112623"/>
          </a:xfrm>
          <a:prstGeom prst="rect">
            <a:avLst/>
          </a:prstGeom>
        </p:spPr>
      </p:pic>
    </p:spTree>
    <p:extLst>
      <p:ext uri="{BB962C8B-B14F-4D97-AF65-F5344CB8AC3E}">
        <p14:creationId xmlns:p14="http://schemas.microsoft.com/office/powerpoint/2010/main" val="3145218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sp>
        <p:nvSpPr>
          <p:cNvPr id="2" name="Наслов 1">
            <a:extLst>
              <a:ext uri="{FF2B5EF4-FFF2-40B4-BE49-F238E27FC236}">
                <a16:creationId xmlns:a16="http://schemas.microsoft.com/office/drawing/2014/main" id="{D692A515-1C89-8541-BA72-2F3EEA8A2F4C}"/>
              </a:ext>
            </a:extLst>
          </p:cNvPr>
          <p:cNvSpPr txBox="1">
            <a:spLocks/>
          </p:cNvSpPr>
          <p:nvPr/>
        </p:nvSpPr>
        <p:spPr>
          <a:xfrm>
            <a:off x="395028" y="692696"/>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2200" b="1" dirty="0"/>
              <a:t>Балкански начин на оцена на сообразност – Студија на случај</a:t>
            </a:r>
            <a:endParaRPr lang="en-US" sz="2200" b="1" dirty="0"/>
          </a:p>
        </p:txBody>
      </p:sp>
      <p:sp>
        <p:nvSpPr>
          <p:cNvPr id="4" name="Наслов 1">
            <a:extLst>
              <a:ext uri="{FF2B5EF4-FFF2-40B4-BE49-F238E27FC236}">
                <a16:creationId xmlns:a16="http://schemas.microsoft.com/office/drawing/2014/main" id="{532C8B75-4A45-FFE4-CA0E-BE9FAC22274F}"/>
              </a:ext>
            </a:extLst>
          </p:cNvPr>
          <p:cNvSpPr txBox="1">
            <a:spLocks/>
          </p:cNvSpPr>
          <p:nvPr/>
        </p:nvSpPr>
        <p:spPr>
          <a:xfrm>
            <a:off x="428756" y="1412197"/>
            <a:ext cx="5655017"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1800" b="1" dirty="0"/>
              <a:t>Невалидни сертификати и изјави за сообразност на сигурносните компоненти </a:t>
            </a:r>
            <a:endParaRPr lang="en-US" sz="1800" b="1" dirty="0"/>
          </a:p>
        </p:txBody>
      </p:sp>
      <p:pic>
        <p:nvPicPr>
          <p:cNvPr id="6" name="Picture 5">
            <a:extLst>
              <a:ext uri="{FF2B5EF4-FFF2-40B4-BE49-F238E27FC236}">
                <a16:creationId xmlns:a16="http://schemas.microsoft.com/office/drawing/2014/main" id="{D8020CE2-B68B-3D56-C4DA-1BD43F61186C}"/>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480217" y="2636912"/>
            <a:ext cx="7476160" cy="3568759"/>
          </a:xfrm>
          <a:prstGeom prst="rect">
            <a:avLst/>
          </a:prstGeom>
        </p:spPr>
      </p:pic>
      <p:sp>
        <p:nvSpPr>
          <p:cNvPr id="7" name="Rectangle 6">
            <a:extLst>
              <a:ext uri="{FF2B5EF4-FFF2-40B4-BE49-F238E27FC236}">
                <a16:creationId xmlns:a16="http://schemas.microsoft.com/office/drawing/2014/main" id="{EEF29B91-9684-7B23-CF8E-2A5704E67B40}"/>
              </a:ext>
            </a:extLst>
          </p:cNvPr>
          <p:cNvSpPr/>
          <p:nvPr/>
        </p:nvSpPr>
        <p:spPr>
          <a:xfrm>
            <a:off x="827584" y="3284984"/>
            <a:ext cx="6624736" cy="1008112"/>
          </a:xfrm>
          <a:prstGeom prst="rect">
            <a:avLst/>
          </a:prstGeom>
          <a:solidFill>
            <a:srgbClr val="FFC000">
              <a:alpha val="29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C5C6889E-05A3-6C3D-2FDC-B3E69045B717}"/>
              </a:ext>
            </a:extLst>
          </p:cNvPr>
          <p:cNvPicPr>
            <a:picLocks noChangeAspect="1"/>
          </p:cNvPicPr>
          <p:nvPr/>
        </p:nvPicPr>
        <p:blipFill>
          <a:blip r:embed="rId5"/>
          <a:stretch>
            <a:fillRect/>
          </a:stretch>
        </p:blipFill>
        <p:spPr>
          <a:xfrm>
            <a:off x="6083773" y="904926"/>
            <a:ext cx="2573250" cy="1748570"/>
          </a:xfrm>
          <a:prstGeom prst="rect">
            <a:avLst/>
          </a:prstGeom>
        </p:spPr>
      </p:pic>
    </p:spTree>
    <p:extLst>
      <p:ext uri="{BB962C8B-B14F-4D97-AF65-F5344CB8AC3E}">
        <p14:creationId xmlns:p14="http://schemas.microsoft.com/office/powerpoint/2010/main" val="40150054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sp>
        <p:nvSpPr>
          <p:cNvPr id="2" name="Наслов 1">
            <a:extLst>
              <a:ext uri="{FF2B5EF4-FFF2-40B4-BE49-F238E27FC236}">
                <a16:creationId xmlns:a16="http://schemas.microsoft.com/office/drawing/2014/main" id="{D692A515-1C89-8541-BA72-2F3EEA8A2F4C}"/>
              </a:ext>
            </a:extLst>
          </p:cNvPr>
          <p:cNvSpPr txBox="1">
            <a:spLocks/>
          </p:cNvSpPr>
          <p:nvPr/>
        </p:nvSpPr>
        <p:spPr>
          <a:xfrm>
            <a:off x="395028" y="692696"/>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2200" b="1" dirty="0"/>
              <a:t>Балкански начин на оцена на сообразност – Студија на случај</a:t>
            </a:r>
            <a:endParaRPr lang="en-US" sz="2200" b="1" dirty="0"/>
          </a:p>
        </p:txBody>
      </p:sp>
      <p:sp>
        <p:nvSpPr>
          <p:cNvPr id="4" name="Наслов 1">
            <a:extLst>
              <a:ext uri="{FF2B5EF4-FFF2-40B4-BE49-F238E27FC236}">
                <a16:creationId xmlns:a16="http://schemas.microsoft.com/office/drawing/2014/main" id="{532C8B75-4A45-FFE4-CA0E-BE9FAC22274F}"/>
              </a:ext>
            </a:extLst>
          </p:cNvPr>
          <p:cNvSpPr txBox="1">
            <a:spLocks/>
          </p:cNvSpPr>
          <p:nvPr/>
        </p:nvSpPr>
        <p:spPr>
          <a:xfrm>
            <a:off x="428756" y="1412197"/>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1800" b="1" dirty="0"/>
              <a:t>Сигурносни уреди со сомнително означување за сообразност </a:t>
            </a:r>
            <a:endParaRPr lang="en-US" sz="1800" b="1" dirty="0"/>
          </a:p>
        </p:txBody>
      </p:sp>
      <p:pic>
        <p:nvPicPr>
          <p:cNvPr id="5" name="Picture 4" descr="A close-up of a sign&#10;&#10;Description automatically generated">
            <a:extLst>
              <a:ext uri="{FF2B5EF4-FFF2-40B4-BE49-F238E27FC236}">
                <a16:creationId xmlns:a16="http://schemas.microsoft.com/office/drawing/2014/main" id="{8CBCC601-7CC0-8535-8D7C-E0B7AFCE60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870" y="2424289"/>
            <a:ext cx="8131838" cy="2809283"/>
          </a:xfrm>
          <a:prstGeom prst="rect">
            <a:avLst/>
          </a:prstGeom>
        </p:spPr>
      </p:pic>
    </p:spTree>
    <p:extLst>
      <p:ext uri="{BB962C8B-B14F-4D97-AF65-F5344CB8AC3E}">
        <p14:creationId xmlns:p14="http://schemas.microsoft.com/office/powerpoint/2010/main" val="137931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авоаголник 6"/>
          <p:cNvSpPr/>
          <p:nvPr/>
        </p:nvSpPr>
        <p:spPr>
          <a:xfrm>
            <a:off x="-324544" y="2780928"/>
            <a:ext cx="4572000" cy="523220"/>
          </a:xfrm>
          <a:prstGeom prst="rect">
            <a:avLst/>
          </a:prstGeom>
        </p:spPr>
        <p:txBody>
          <a:bodyPr>
            <a:spAutoFit/>
          </a:bodyPr>
          <a:lstStyle/>
          <a:p>
            <a:br>
              <a:rPr lang="en-GB" sz="1000" dirty="0">
                <a:latin typeface="Times New Roman" panose="02020603050405020304" pitchFamily="18" charset="0"/>
                <a:ea typeface="Times New Roman" panose="02020603050405020304" pitchFamily="18" charset="0"/>
              </a:rPr>
            </a:br>
            <a:endParaRPr lang="en-GB" dirty="0"/>
          </a:p>
        </p:txBody>
      </p:sp>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pic>
        <p:nvPicPr>
          <p:cNvPr id="4" name="Picture 3">
            <a:extLst>
              <a:ext uri="{FF2B5EF4-FFF2-40B4-BE49-F238E27FC236}">
                <a16:creationId xmlns:a16="http://schemas.microsoft.com/office/drawing/2014/main" id="{E3AB75A9-27DB-DAEF-D61A-DEC70B0E8EF9}"/>
              </a:ext>
            </a:extLst>
          </p:cNvPr>
          <p:cNvPicPr>
            <a:picLocks noChangeAspect="1"/>
          </p:cNvPicPr>
          <p:nvPr/>
        </p:nvPicPr>
        <p:blipFill>
          <a:blip r:embed="rId3"/>
          <a:stretch>
            <a:fillRect/>
          </a:stretch>
        </p:blipFill>
        <p:spPr>
          <a:xfrm>
            <a:off x="207430" y="2276872"/>
            <a:ext cx="8474174" cy="3215919"/>
          </a:xfrm>
          <a:prstGeom prst="rect">
            <a:avLst/>
          </a:prstGeom>
        </p:spPr>
      </p:pic>
      <p:sp>
        <p:nvSpPr>
          <p:cNvPr id="5" name="Наслов 1">
            <a:extLst>
              <a:ext uri="{FF2B5EF4-FFF2-40B4-BE49-F238E27FC236}">
                <a16:creationId xmlns:a16="http://schemas.microsoft.com/office/drawing/2014/main" id="{0BF43642-D4F7-E2BA-81BC-A014BCF7C7E3}"/>
              </a:ext>
            </a:extLst>
          </p:cNvPr>
          <p:cNvSpPr txBox="1">
            <a:spLocks/>
          </p:cNvSpPr>
          <p:nvPr/>
        </p:nvSpPr>
        <p:spPr>
          <a:xfrm>
            <a:off x="395028" y="692696"/>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2200" b="1" dirty="0"/>
              <a:t>Балкански начин на оцена на сообразност – Студија на случај</a:t>
            </a:r>
            <a:endParaRPr lang="en-US" sz="2200" b="1" dirty="0"/>
          </a:p>
        </p:txBody>
      </p:sp>
      <p:sp>
        <p:nvSpPr>
          <p:cNvPr id="6" name="Наслов 1">
            <a:extLst>
              <a:ext uri="{FF2B5EF4-FFF2-40B4-BE49-F238E27FC236}">
                <a16:creationId xmlns:a16="http://schemas.microsoft.com/office/drawing/2014/main" id="{60F394FA-1643-201A-F384-57A35964F5DE}"/>
              </a:ext>
            </a:extLst>
          </p:cNvPr>
          <p:cNvSpPr txBox="1">
            <a:spLocks/>
          </p:cNvSpPr>
          <p:nvPr/>
        </p:nvSpPr>
        <p:spPr>
          <a:xfrm>
            <a:off x="459524" y="1412197"/>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mk-MK" sz="1800" b="1" u="sng" dirty="0">
                <a:effectLst/>
                <a:latin typeface="Times New Roman" panose="02020603050405020304" pitchFamily="18" charset="0"/>
                <a:ea typeface="Times New Roman" panose="02020603050405020304" pitchFamily="18" charset="0"/>
                <a:cs typeface="Calibri" panose="020F0502020204030204" pitchFamily="34" charset="0"/>
              </a:rPr>
              <a:t>Различни ознаки во документација со ознаки на лице место и несоодветни технички карактеристики на сигурносните уреди</a:t>
            </a:r>
            <a:endParaRPr lang="en-US" sz="1800" b="1" dirty="0"/>
          </a:p>
        </p:txBody>
      </p:sp>
    </p:spTree>
    <p:extLst>
      <p:ext uri="{BB962C8B-B14F-4D97-AF65-F5344CB8AC3E}">
        <p14:creationId xmlns:p14="http://schemas.microsoft.com/office/powerpoint/2010/main" val="15684442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авоаголник 6"/>
          <p:cNvSpPr/>
          <p:nvPr/>
        </p:nvSpPr>
        <p:spPr>
          <a:xfrm>
            <a:off x="-324544" y="2780928"/>
            <a:ext cx="4572000" cy="523220"/>
          </a:xfrm>
          <a:prstGeom prst="rect">
            <a:avLst/>
          </a:prstGeom>
        </p:spPr>
        <p:txBody>
          <a:bodyPr>
            <a:spAutoFit/>
          </a:bodyPr>
          <a:lstStyle/>
          <a:p>
            <a:br>
              <a:rPr lang="en-GB" sz="1000" dirty="0">
                <a:latin typeface="Times New Roman" panose="02020603050405020304" pitchFamily="18" charset="0"/>
                <a:ea typeface="Times New Roman" panose="02020603050405020304" pitchFamily="18" charset="0"/>
              </a:rPr>
            </a:br>
            <a:endParaRPr lang="en-GB" dirty="0"/>
          </a:p>
        </p:txBody>
      </p:sp>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pic>
        <p:nvPicPr>
          <p:cNvPr id="2" name="Picture 1" descr="A screenshot of a document&#10;&#10;Description automatically generated">
            <a:extLst>
              <a:ext uri="{FF2B5EF4-FFF2-40B4-BE49-F238E27FC236}">
                <a16:creationId xmlns:a16="http://schemas.microsoft.com/office/drawing/2014/main" id="{B40AC97F-E1AF-7E54-BF68-34640120EE85}"/>
              </a:ext>
            </a:extLst>
          </p:cNvPr>
          <p:cNvPicPr>
            <a:picLocks noChangeAspect="1"/>
          </p:cNvPicPr>
          <p:nvPr/>
        </p:nvPicPr>
        <p:blipFill rotWithShape="1">
          <a:blip r:embed="rId3">
            <a:extLst>
              <a:ext uri="{28A0092B-C50C-407E-A947-70E740481C1C}">
                <a14:useLocalDpi xmlns:a14="http://schemas.microsoft.com/office/drawing/2010/main" val="0"/>
              </a:ext>
            </a:extLst>
          </a:blip>
          <a:srcRect b="22933"/>
          <a:stretch/>
        </p:blipFill>
        <p:spPr>
          <a:xfrm>
            <a:off x="372436" y="1844824"/>
            <a:ext cx="7827676" cy="4608512"/>
          </a:xfrm>
          <a:prstGeom prst="rect">
            <a:avLst/>
          </a:prstGeom>
        </p:spPr>
      </p:pic>
      <p:sp>
        <p:nvSpPr>
          <p:cNvPr id="4" name="Наслов 1">
            <a:extLst>
              <a:ext uri="{FF2B5EF4-FFF2-40B4-BE49-F238E27FC236}">
                <a16:creationId xmlns:a16="http://schemas.microsoft.com/office/drawing/2014/main" id="{3B3BF6D0-6E48-8C52-C098-EC0A94D94FB8}"/>
              </a:ext>
            </a:extLst>
          </p:cNvPr>
          <p:cNvSpPr txBox="1">
            <a:spLocks/>
          </p:cNvSpPr>
          <p:nvPr/>
        </p:nvSpPr>
        <p:spPr>
          <a:xfrm>
            <a:off x="395028" y="692696"/>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2200" b="1" dirty="0"/>
              <a:t>Балкански начин на оцена на сообразност – Студија на случај</a:t>
            </a:r>
            <a:endParaRPr lang="en-US" sz="2200" b="1" dirty="0"/>
          </a:p>
        </p:txBody>
      </p:sp>
      <p:sp>
        <p:nvSpPr>
          <p:cNvPr id="5" name="Наслов 1">
            <a:extLst>
              <a:ext uri="{FF2B5EF4-FFF2-40B4-BE49-F238E27FC236}">
                <a16:creationId xmlns:a16="http://schemas.microsoft.com/office/drawing/2014/main" id="{99D9AC40-BBCF-03FE-93EF-82E3819124D3}"/>
              </a:ext>
            </a:extLst>
          </p:cNvPr>
          <p:cNvSpPr txBox="1">
            <a:spLocks/>
          </p:cNvSpPr>
          <p:nvPr/>
        </p:nvSpPr>
        <p:spPr>
          <a:xfrm>
            <a:off x="413076" y="1230983"/>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mk-MK" sz="1800" b="1" u="sng" dirty="0">
                <a:latin typeface="Times New Roman" panose="02020603050405020304" pitchFamily="18" charset="0"/>
                <a:cs typeface="Calibri" panose="020F0502020204030204" pitchFamily="34" charset="0"/>
              </a:rPr>
              <a:t>Надзор над пазарот</a:t>
            </a:r>
            <a:endParaRPr lang="en-US" sz="1800" b="1" dirty="0"/>
          </a:p>
        </p:txBody>
      </p:sp>
    </p:spTree>
    <p:extLst>
      <p:ext uri="{BB962C8B-B14F-4D97-AF65-F5344CB8AC3E}">
        <p14:creationId xmlns:p14="http://schemas.microsoft.com/office/powerpoint/2010/main" val="18331471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авоаголник 6"/>
          <p:cNvSpPr/>
          <p:nvPr/>
        </p:nvSpPr>
        <p:spPr>
          <a:xfrm>
            <a:off x="-324544" y="2780928"/>
            <a:ext cx="4572000" cy="523220"/>
          </a:xfrm>
          <a:prstGeom prst="rect">
            <a:avLst/>
          </a:prstGeom>
        </p:spPr>
        <p:txBody>
          <a:bodyPr>
            <a:spAutoFit/>
          </a:bodyPr>
          <a:lstStyle/>
          <a:p>
            <a:br>
              <a:rPr lang="en-GB" sz="1000" dirty="0">
                <a:latin typeface="Times New Roman" panose="02020603050405020304" pitchFamily="18" charset="0"/>
                <a:ea typeface="Times New Roman" panose="02020603050405020304" pitchFamily="18" charset="0"/>
              </a:rPr>
            </a:br>
            <a:endParaRPr lang="en-GB" dirty="0"/>
          </a:p>
        </p:txBody>
      </p:sp>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sp>
        <p:nvSpPr>
          <p:cNvPr id="4" name="Наслов 1">
            <a:extLst>
              <a:ext uri="{FF2B5EF4-FFF2-40B4-BE49-F238E27FC236}">
                <a16:creationId xmlns:a16="http://schemas.microsoft.com/office/drawing/2014/main" id="{37EC8360-2DA4-F5A0-23CE-40B5CEB65C1C}"/>
              </a:ext>
            </a:extLst>
          </p:cNvPr>
          <p:cNvSpPr txBox="1">
            <a:spLocks/>
          </p:cNvSpPr>
          <p:nvPr/>
        </p:nvSpPr>
        <p:spPr>
          <a:xfrm>
            <a:off x="395028" y="692696"/>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2200" b="1" dirty="0"/>
              <a:t>Наместо ЗАКЛУЧОК</a:t>
            </a:r>
            <a:endParaRPr lang="en-US" sz="2200" b="1" dirty="0"/>
          </a:p>
        </p:txBody>
      </p:sp>
      <p:sp>
        <p:nvSpPr>
          <p:cNvPr id="6" name="TextBox 5">
            <a:extLst>
              <a:ext uri="{FF2B5EF4-FFF2-40B4-BE49-F238E27FC236}">
                <a16:creationId xmlns:a16="http://schemas.microsoft.com/office/drawing/2014/main" id="{01C23362-A4C8-BE7F-F77F-47F85A927D4C}"/>
              </a:ext>
            </a:extLst>
          </p:cNvPr>
          <p:cNvSpPr txBox="1"/>
          <p:nvPr/>
        </p:nvSpPr>
        <p:spPr>
          <a:xfrm>
            <a:off x="361100" y="1512019"/>
            <a:ext cx="7954712" cy="4632037"/>
          </a:xfrm>
          <a:prstGeom prst="rect">
            <a:avLst/>
          </a:prstGeom>
          <a:noFill/>
        </p:spPr>
        <p:txBody>
          <a:bodyPr wrap="square">
            <a:spAutoFit/>
          </a:bodyPr>
          <a:lstStyle/>
          <a:p>
            <a:pPr>
              <a:spcAft>
                <a:spcPts val="600"/>
              </a:spcAft>
            </a:pPr>
            <a:r>
              <a:rPr lang="mk-MK" sz="2000" dirty="0">
                <a:effectLst/>
                <a:latin typeface="Times New Roman" panose="02020603050405020304" pitchFamily="18" charset="0"/>
                <a:ea typeface="Times New Roman" panose="02020603050405020304" pitchFamily="18" charset="0"/>
              </a:rPr>
              <a:t>Системот за оцена на сообразност на лифтовите во ЕУ е целосно воспоставен и ги остварува своите цели. </a:t>
            </a:r>
          </a:p>
          <a:p>
            <a:pPr>
              <a:spcAft>
                <a:spcPts val="600"/>
              </a:spcAft>
            </a:pPr>
            <a:r>
              <a:rPr lang="mk-MK" sz="2000" dirty="0">
                <a:effectLst/>
                <a:latin typeface="Times New Roman" panose="02020603050405020304" pitchFamily="18" charset="0"/>
                <a:ea typeface="Times New Roman" panose="02020603050405020304" pitchFamily="18" charset="0"/>
              </a:rPr>
              <a:t>За жал, студијата на случај дадена во ова излагање потврдува дека во Република Северна Македонија, и покрај напорите за транспонирање на Европското законодавство, се користи таканаречениот „балкански принцип на оцена на сообразност“. </a:t>
            </a:r>
          </a:p>
          <a:p>
            <a:pPr>
              <a:spcAft>
                <a:spcPts val="600"/>
              </a:spcAft>
            </a:pPr>
            <a:r>
              <a:rPr lang="mk-MK" sz="2000" dirty="0">
                <a:effectLst/>
                <a:latin typeface="Times New Roman" panose="02020603050405020304" pitchFamily="18" charset="0"/>
                <a:ea typeface="Times New Roman" panose="02020603050405020304" pitchFamily="18" charset="0"/>
              </a:rPr>
              <a:t>Сите учесници во ланецот за оцена на сообразност се одговорни за неправилното функционирање на системот. </a:t>
            </a:r>
          </a:p>
          <a:p>
            <a:pPr>
              <a:spcAft>
                <a:spcPts val="600"/>
              </a:spcAft>
            </a:pPr>
            <a:r>
              <a:rPr lang="mk-MK" sz="2000" dirty="0">
                <a:effectLst/>
                <a:latin typeface="Times New Roman" panose="02020603050405020304" pitchFamily="18" charset="0"/>
                <a:ea typeface="Times New Roman" panose="02020603050405020304" pitchFamily="18" charset="0"/>
              </a:rPr>
              <a:t>Потребни се големи промени и активности кои ќе допринесат за правилно спроведување на системот за оцена на сообразност и остварување на основните цели, како што се градење доверба кон регулаторите и институциите, одржливост на бизнисите и пред се заштита на потрошувачите и корисниците, а со тоа и заштита на јавниот интерес.</a:t>
            </a:r>
            <a:endParaRPr lang="en-US" sz="2000" dirty="0"/>
          </a:p>
        </p:txBody>
      </p:sp>
    </p:spTree>
    <p:extLst>
      <p:ext uri="{BB962C8B-B14F-4D97-AF65-F5344CB8AC3E}">
        <p14:creationId xmlns:p14="http://schemas.microsoft.com/office/powerpoint/2010/main" val="3342315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авоаголник 6"/>
          <p:cNvSpPr/>
          <p:nvPr/>
        </p:nvSpPr>
        <p:spPr>
          <a:xfrm>
            <a:off x="-324544" y="2780928"/>
            <a:ext cx="4572000" cy="523220"/>
          </a:xfrm>
          <a:prstGeom prst="rect">
            <a:avLst/>
          </a:prstGeom>
        </p:spPr>
        <p:txBody>
          <a:bodyPr>
            <a:spAutoFit/>
          </a:bodyPr>
          <a:lstStyle/>
          <a:p>
            <a:br>
              <a:rPr lang="en-GB" sz="1000" dirty="0">
                <a:latin typeface="Times New Roman" panose="02020603050405020304" pitchFamily="18" charset="0"/>
                <a:ea typeface="Times New Roman" panose="02020603050405020304" pitchFamily="18" charset="0"/>
              </a:rPr>
            </a:br>
            <a:endParaRPr lang="en-GB" dirty="0"/>
          </a:p>
        </p:txBody>
      </p:sp>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sp>
        <p:nvSpPr>
          <p:cNvPr id="6" name="Наслов 1">
            <a:extLst>
              <a:ext uri="{FF2B5EF4-FFF2-40B4-BE49-F238E27FC236}">
                <a16:creationId xmlns:a16="http://schemas.microsoft.com/office/drawing/2014/main" id="{0A7B5B38-1817-9AD1-D747-02EF88BFB06D}"/>
              </a:ext>
            </a:extLst>
          </p:cNvPr>
          <p:cNvSpPr txBox="1">
            <a:spLocks/>
          </p:cNvSpPr>
          <p:nvPr/>
        </p:nvSpPr>
        <p:spPr>
          <a:xfrm>
            <a:off x="385635" y="2523441"/>
            <a:ext cx="7467600" cy="424460"/>
          </a:xfrm>
          <a:prstGeom prst="rect">
            <a:avLst/>
          </a:prstGeom>
        </p:spPr>
        <p:txBody>
          <a:bodyPr vert="horz" anchor="b">
            <a:normAutofit fontScale="90000" lnSpcReduction="1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mk-MK" sz="2400" dirty="0"/>
              <a:t>Содржина на трудот</a:t>
            </a:r>
            <a:endParaRPr lang="en-GB" sz="2400" dirty="0"/>
          </a:p>
        </p:txBody>
      </p:sp>
      <p:sp>
        <p:nvSpPr>
          <p:cNvPr id="9" name="TextBox 8">
            <a:extLst>
              <a:ext uri="{FF2B5EF4-FFF2-40B4-BE49-F238E27FC236}">
                <a16:creationId xmlns:a16="http://schemas.microsoft.com/office/drawing/2014/main" id="{1A9C7775-FB64-54C0-DE85-8782EAFFBA12}"/>
              </a:ext>
            </a:extLst>
          </p:cNvPr>
          <p:cNvSpPr txBox="1"/>
          <p:nvPr/>
        </p:nvSpPr>
        <p:spPr>
          <a:xfrm>
            <a:off x="462396" y="3068960"/>
            <a:ext cx="7842543" cy="1477328"/>
          </a:xfrm>
          <a:prstGeom prst="rect">
            <a:avLst/>
          </a:prstGeom>
          <a:noFill/>
        </p:spPr>
        <p:txBody>
          <a:bodyPr wrap="square">
            <a:spAutoFit/>
          </a:bodyPr>
          <a:lstStyle/>
          <a:p>
            <a:pPr marL="285750" indent="-285750">
              <a:buFont typeface="Arial" panose="020B0604020202020204" pitchFamily="34" charset="0"/>
              <a:buChar char="•"/>
            </a:pPr>
            <a:r>
              <a:rPr lang="mk-MK" dirty="0">
                <a:effectLst/>
                <a:latin typeface="Times New Roman" panose="02020603050405020304" pitchFamily="18" charset="0"/>
                <a:ea typeface="Times New Roman" panose="02020603050405020304" pitchFamily="18" charset="0"/>
              </a:rPr>
              <a:t>краток осврт на системот за оцена на сообразност во ЕУ </a:t>
            </a:r>
          </a:p>
          <a:p>
            <a:pPr marL="285750" indent="-285750">
              <a:buFont typeface="Arial" panose="020B0604020202020204" pitchFamily="34" charset="0"/>
              <a:buChar char="•"/>
            </a:pPr>
            <a:r>
              <a:rPr lang="mk-MK" dirty="0">
                <a:latin typeface="Times New Roman" panose="02020603050405020304" pitchFamily="18" charset="0"/>
                <a:ea typeface="Times New Roman" panose="02020603050405020304" pitchFamily="18" charset="0"/>
              </a:rPr>
              <a:t>з</a:t>
            </a:r>
            <a:r>
              <a:rPr lang="mk-MK" dirty="0">
                <a:effectLst/>
                <a:latin typeface="Times New Roman" panose="02020603050405020304" pitchFamily="18" charset="0"/>
                <a:ea typeface="Times New Roman" panose="02020603050405020304" pitchFamily="18" charset="0"/>
              </a:rPr>
              <a:t>начењето од постоење на </a:t>
            </a:r>
            <a:r>
              <a:rPr lang="mk-MK" dirty="0">
                <a:latin typeface="Times New Roman" panose="02020603050405020304" pitchFamily="18" charset="0"/>
                <a:ea typeface="Times New Roman" panose="02020603050405020304" pitchFamily="18" charset="0"/>
              </a:rPr>
              <a:t>с</a:t>
            </a:r>
            <a:r>
              <a:rPr lang="mk-MK" dirty="0">
                <a:effectLst/>
                <a:latin typeface="Times New Roman" panose="02020603050405020304" pitchFamily="18" charset="0"/>
                <a:ea typeface="Times New Roman" panose="02020603050405020304" pitchFamily="18" charset="0"/>
              </a:rPr>
              <a:t>истем за ОС</a:t>
            </a:r>
          </a:p>
          <a:p>
            <a:pPr marL="285750" indent="-285750">
              <a:buFont typeface="Arial" panose="020B0604020202020204" pitchFamily="34" charset="0"/>
              <a:buChar char="•"/>
            </a:pPr>
            <a:r>
              <a:rPr lang="mk-MK" dirty="0">
                <a:latin typeface="Times New Roman" panose="02020603050405020304" pitchFamily="18" charset="0"/>
                <a:ea typeface="Times New Roman" panose="02020603050405020304" pitchFamily="18" charset="0"/>
              </a:rPr>
              <a:t>учесници во функционирањето на системот за ОС</a:t>
            </a:r>
            <a:endParaRPr lang="mk-MK" dirty="0">
              <a:effectLst/>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r>
              <a:rPr lang="mk-MK" dirty="0">
                <a:effectLst/>
                <a:latin typeface="Times New Roman" panose="02020603050405020304" pitchFamily="18" charset="0"/>
                <a:ea typeface="Times New Roman" panose="02020603050405020304" pitchFamily="18" charset="0"/>
              </a:rPr>
              <a:t>имплементацијата на системот во РСМ</a:t>
            </a:r>
          </a:p>
          <a:p>
            <a:pPr marL="285750" indent="-285750">
              <a:buFont typeface="Arial" panose="020B0604020202020204" pitchFamily="34" charset="0"/>
              <a:buChar char="•"/>
            </a:pPr>
            <a:r>
              <a:rPr lang="mk-MK" dirty="0">
                <a:latin typeface="Times New Roman" panose="02020603050405020304" pitchFamily="18" charset="0"/>
                <a:ea typeface="Times New Roman" panose="02020603050405020304" pitchFamily="18" charset="0"/>
              </a:rPr>
              <a:t>студија на случај за недоследности во функционирање на системот во РСМ </a:t>
            </a:r>
            <a:r>
              <a:rPr lang="mk-MK" dirty="0">
                <a:effectLst/>
                <a:latin typeface="Times New Roman" panose="02020603050405020304" pitchFamily="18" charset="0"/>
                <a:ea typeface="Times New Roman" panose="02020603050405020304" pitchFamily="18" charset="0"/>
              </a:rPr>
              <a:t> </a:t>
            </a:r>
            <a:endParaRPr lang="en-US" dirty="0"/>
          </a:p>
        </p:txBody>
      </p:sp>
      <p:sp>
        <p:nvSpPr>
          <p:cNvPr id="13" name="TextBox 12">
            <a:extLst>
              <a:ext uri="{FF2B5EF4-FFF2-40B4-BE49-F238E27FC236}">
                <a16:creationId xmlns:a16="http://schemas.microsoft.com/office/drawing/2014/main" id="{B2574236-FAA7-C1D4-FA47-062EDBCC3422}"/>
              </a:ext>
            </a:extLst>
          </p:cNvPr>
          <p:cNvSpPr txBox="1"/>
          <p:nvPr/>
        </p:nvSpPr>
        <p:spPr>
          <a:xfrm>
            <a:off x="420563" y="959669"/>
            <a:ext cx="7842543" cy="1200329"/>
          </a:xfrm>
          <a:prstGeom prst="rect">
            <a:avLst/>
          </a:prstGeom>
          <a:noFill/>
        </p:spPr>
        <p:txBody>
          <a:bodyPr wrap="square">
            <a:spAutoFit/>
          </a:bodyPr>
          <a:lstStyle/>
          <a:p>
            <a:r>
              <a:rPr lang="mk-MK" sz="1800" dirty="0">
                <a:effectLst/>
                <a:latin typeface="Times New Roman" panose="02020603050405020304" pitchFamily="18" charset="0"/>
                <a:ea typeface="Times New Roman" panose="02020603050405020304" pitchFamily="18" charset="0"/>
              </a:rPr>
              <a:t>Целта на трудот е да даде критички осврт на моменталната ситуација во Република Северна Македонија и да ги повика сите засегнати страни да вложат напори за подобрување на состојбата и остварување на целта за заштита на јавниот интерес. </a:t>
            </a:r>
            <a:endParaRPr lang="en-US" dirty="0"/>
          </a:p>
        </p:txBody>
      </p:sp>
      <p:sp>
        <p:nvSpPr>
          <p:cNvPr id="14" name="Наслов 1">
            <a:extLst>
              <a:ext uri="{FF2B5EF4-FFF2-40B4-BE49-F238E27FC236}">
                <a16:creationId xmlns:a16="http://schemas.microsoft.com/office/drawing/2014/main" id="{C204F98A-714B-DA13-7B2D-CDB8E88F93DF}"/>
              </a:ext>
            </a:extLst>
          </p:cNvPr>
          <p:cNvSpPr txBox="1">
            <a:spLocks/>
          </p:cNvSpPr>
          <p:nvPr/>
        </p:nvSpPr>
        <p:spPr>
          <a:xfrm>
            <a:off x="420563" y="461921"/>
            <a:ext cx="7467600" cy="424460"/>
          </a:xfrm>
          <a:prstGeom prst="rect">
            <a:avLst/>
          </a:prstGeom>
        </p:spPr>
        <p:txBody>
          <a:bodyPr vert="horz" anchor="b">
            <a:normAutofit fontScale="90000" lnSpcReduction="1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mk-MK" sz="2400" dirty="0"/>
              <a:t>Основна цел на трудот</a:t>
            </a:r>
            <a:endParaRPr lang="en-GB" sz="2400" dirty="0"/>
          </a:p>
        </p:txBody>
      </p:sp>
    </p:spTree>
    <p:extLst>
      <p:ext uri="{BB962C8B-B14F-4D97-AF65-F5344CB8AC3E}">
        <p14:creationId xmlns:p14="http://schemas.microsoft.com/office/powerpoint/2010/main" val="38183837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езервирано место за содржина 6"/>
          <p:cNvSpPr>
            <a:spLocks noGrp="1"/>
          </p:cNvSpPr>
          <p:nvPr>
            <p:ph sz="quarter" idx="1"/>
          </p:nvPr>
        </p:nvSpPr>
        <p:spPr>
          <a:xfrm>
            <a:off x="764520" y="681323"/>
            <a:ext cx="7467600" cy="936104"/>
          </a:xfrm>
        </p:spPr>
        <p:txBody>
          <a:bodyPr>
            <a:noAutofit/>
          </a:bodyPr>
          <a:lstStyle/>
          <a:p>
            <a:pPr marL="0" indent="0" algn="ctr">
              <a:buNone/>
            </a:pPr>
            <a:r>
              <a:rPr lang="en-US" sz="4400" dirty="0">
                <a:solidFill>
                  <a:srgbClr val="0070C0"/>
                </a:solidFill>
                <a:latin typeface="Freestyle Script" panose="030804020302050B0404" pitchFamily="66" charset="0"/>
              </a:rPr>
              <a:t>THANK YOU FOR YOUR ATTENTION</a:t>
            </a:r>
          </a:p>
          <a:p>
            <a:pPr marL="0" indent="0" algn="ctr">
              <a:buNone/>
            </a:pPr>
            <a:endParaRPr lang="en-GB" sz="4400" dirty="0">
              <a:solidFill>
                <a:srgbClr val="0070C0"/>
              </a:solidFill>
              <a:latin typeface="Freestyle Script" panose="030804020302050B0404" pitchFamily="66" charset="0"/>
            </a:endParaRPr>
          </a:p>
        </p:txBody>
      </p:sp>
      <p:pic>
        <p:nvPicPr>
          <p:cNvPr id="2" name="Слика 1">
            <a:extLst>
              <a:ext uri="{FF2B5EF4-FFF2-40B4-BE49-F238E27FC236}">
                <a16:creationId xmlns:a16="http://schemas.microsoft.com/office/drawing/2014/main" id="{497A8830-A758-E948-3A94-D85A1EB992CF}"/>
              </a:ext>
            </a:extLst>
          </p:cNvPr>
          <p:cNvPicPr>
            <a:picLocks noChangeAspect="1"/>
          </p:cNvPicPr>
          <p:nvPr/>
        </p:nvPicPr>
        <p:blipFill>
          <a:blip r:embed="rId2"/>
          <a:stretch>
            <a:fillRect/>
          </a:stretch>
        </p:blipFill>
        <p:spPr>
          <a:xfrm>
            <a:off x="8316416" y="1624427"/>
            <a:ext cx="365792" cy="3609145"/>
          </a:xfrm>
          <a:prstGeom prst="rect">
            <a:avLst/>
          </a:prstGeom>
        </p:spPr>
      </p:pic>
      <p:pic>
        <p:nvPicPr>
          <p:cNvPr id="3" name="Picture 2" descr="Image result for icons for elevators">
            <a:extLst>
              <a:ext uri="{FF2B5EF4-FFF2-40B4-BE49-F238E27FC236}">
                <a16:creationId xmlns:a16="http://schemas.microsoft.com/office/drawing/2014/main" id="{20B0CF04-8735-394A-3E5F-5E86EEC78422}"/>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915816" y="1623291"/>
            <a:ext cx="3168352" cy="318249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E6E9CF85-7327-43D0-9237-9D0361E826B3}"/>
              </a:ext>
            </a:extLst>
          </p:cNvPr>
          <p:cNvSpPr>
            <a:spLocks noChangeArrowheads="1"/>
          </p:cNvSpPr>
          <p:nvPr/>
        </p:nvSpPr>
        <p:spPr bwMode="auto">
          <a:xfrm>
            <a:off x="1151620" y="4956573"/>
            <a:ext cx="684076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r>
              <a:rPr lang="mk-MK" sz="3000" dirty="0">
                <a:solidFill>
                  <a:srgbClr val="0070C0"/>
                </a:solidFill>
              </a:rPr>
              <a:t>БЛАГОДАРАМ ЗА ВНИМАНИЕТО</a:t>
            </a:r>
            <a:endParaRPr lang="en-GB" sz="3000" dirty="0">
              <a:solidFill>
                <a:srgbClr val="0070C0"/>
              </a:solidFill>
              <a:latin typeface="Freestyle Script" panose="030804020302050B0404"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авоаголник 6"/>
          <p:cNvSpPr/>
          <p:nvPr/>
        </p:nvSpPr>
        <p:spPr>
          <a:xfrm>
            <a:off x="-324544" y="2780928"/>
            <a:ext cx="4572000" cy="523220"/>
          </a:xfrm>
          <a:prstGeom prst="rect">
            <a:avLst/>
          </a:prstGeom>
        </p:spPr>
        <p:txBody>
          <a:bodyPr>
            <a:spAutoFit/>
          </a:bodyPr>
          <a:lstStyle/>
          <a:p>
            <a:br>
              <a:rPr lang="en-GB" sz="1000" dirty="0">
                <a:latin typeface="Times New Roman" panose="02020603050405020304" pitchFamily="18" charset="0"/>
                <a:ea typeface="Times New Roman" panose="02020603050405020304" pitchFamily="18" charset="0"/>
              </a:rPr>
            </a:br>
            <a:endParaRPr lang="en-GB" dirty="0"/>
          </a:p>
        </p:txBody>
      </p:sp>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sp>
        <p:nvSpPr>
          <p:cNvPr id="14" name="Наслов 1">
            <a:extLst>
              <a:ext uri="{FF2B5EF4-FFF2-40B4-BE49-F238E27FC236}">
                <a16:creationId xmlns:a16="http://schemas.microsoft.com/office/drawing/2014/main" id="{C204F98A-714B-DA13-7B2D-CDB8E88F93DF}"/>
              </a:ext>
            </a:extLst>
          </p:cNvPr>
          <p:cNvSpPr txBox="1">
            <a:spLocks/>
          </p:cNvSpPr>
          <p:nvPr/>
        </p:nvSpPr>
        <p:spPr>
          <a:xfrm>
            <a:off x="323528" y="519562"/>
            <a:ext cx="8280920"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mk-MK" sz="2200" dirty="0"/>
              <a:t>Придобивки од оцената на сообразност на производите</a:t>
            </a:r>
            <a:endParaRPr lang="en-US" sz="2200" dirty="0"/>
          </a:p>
        </p:txBody>
      </p:sp>
      <p:sp>
        <p:nvSpPr>
          <p:cNvPr id="4" name="TextBox 3">
            <a:extLst>
              <a:ext uri="{FF2B5EF4-FFF2-40B4-BE49-F238E27FC236}">
                <a16:creationId xmlns:a16="http://schemas.microsoft.com/office/drawing/2014/main" id="{A1EC753D-5480-D574-08E1-7E0D6E4A8BA3}"/>
              </a:ext>
            </a:extLst>
          </p:cNvPr>
          <p:cNvSpPr txBox="1"/>
          <p:nvPr/>
        </p:nvSpPr>
        <p:spPr>
          <a:xfrm>
            <a:off x="323528" y="1042667"/>
            <a:ext cx="7632244" cy="923330"/>
          </a:xfrm>
          <a:prstGeom prst="rect">
            <a:avLst/>
          </a:prstGeom>
          <a:noFill/>
        </p:spPr>
        <p:txBody>
          <a:bodyPr wrap="square">
            <a:spAutoFit/>
          </a:bodyPr>
          <a:lstStyle/>
          <a:p>
            <a:r>
              <a:rPr lang="mk-MK" sz="1800" dirty="0">
                <a:effectLst/>
                <a:latin typeface="Times New Roman" panose="02020603050405020304" pitchFamily="18" charset="0"/>
                <a:ea typeface="Times New Roman" panose="02020603050405020304" pitchFamily="18" charset="0"/>
              </a:rPr>
              <a:t>Оцената на сообразност е значаен инструмент кој се употребува за да се покаже дека производот, услугата или процесот ги исполнува релевантните законски барања и барањата за конструкција и безбедност. </a:t>
            </a:r>
            <a:endParaRPr lang="en-US" dirty="0"/>
          </a:p>
        </p:txBody>
      </p:sp>
      <p:sp>
        <p:nvSpPr>
          <p:cNvPr id="5" name="TextBox 4">
            <a:extLst>
              <a:ext uri="{FF2B5EF4-FFF2-40B4-BE49-F238E27FC236}">
                <a16:creationId xmlns:a16="http://schemas.microsoft.com/office/drawing/2014/main" id="{0DA8E75E-4E16-C982-CA8F-3063C62E107D}"/>
              </a:ext>
            </a:extLst>
          </p:cNvPr>
          <p:cNvSpPr txBox="1"/>
          <p:nvPr/>
        </p:nvSpPr>
        <p:spPr>
          <a:xfrm>
            <a:off x="326184" y="2276872"/>
            <a:ext cx="7842543" cy="4278094"/>
          </a:xfrm>
          <a:prstGeom prst="rect">
            <a:avLst/>
          </a:prstGeom>
          <a:noFill/>
        </p:spPr>
        <p:txBody>
          <a:bodyPr wrap="square">
            <a:spAutoFit/>
          </a:bodyPr>
          <a:lstStyle/>
          <a:p>
            <a:pPr marL="285750" indent="-285750">
              <a:spcAft>
                <a:spcPts val="600"/>
              </a:spcAft>
              <a:buFont typeface="Arial" panose="020B0604020202020204" pitchFamily="34" charset="0"/>
              <a:buChar char="•"/>
            </a:pPr>
            <a:r>
              <a:rPr lang="mk-MK" b="1" cap="small" dirty="0">
                <a:solidFill>
                  <a:schemeClr val="tx2"/>
                </a:solidFill>
                <a:latin typeface="+mj-lt"/>
                <a:ea typeface="+mj-ea"/>
                <a:cs typeface="+mj-cs"/>
              </a:rPr>
              <a:t>потрошувачи /корисници </a:t>
            </a:r>
            <a:r>
              <a:rPr lang="mk-MK" sz="1800" dirty="0">
                <a:effectLst/>
                <a:latin typeface="Times New Roman" panose="02020603050405020304" pitchFamily="18" charset="0"/>
                <a:ea typeface="Times New Roman" panose="02020603050405020304" pitchFamily="18" charset="0"/>
              </a:rPr>
              <a:t>се здобиваат со доказ за безбедноста, перформансите и доверливоста на производот или услугата, добиваат пристап до стоки и услуги со конзистентен, признат и доверлив квалитет и безбедност. </a:t>
            </a:r>
          </a:p>
          <a:p>
            <a:pPr marL="285750" indent="-285750">
              <a:spcAft>
                <a:spcPts val="600"/>
              </a:spcAft>
              <a:buFont typeface="Arial" panose="020B0604020202020204" pitchFamily="34" charset="0"/>
              <a:buChar char="•"/>
            </a:pPr>
            <a:r>
              <a:rPr lang="mk-MK" b="1" cap="small" dirty="0">
                <a:solidFill>
                  <a:schemeClr val="tx2"/>
                </a:solidFill>
                <a:latin typeface="+mj-lt"/>
                <a:ea typeface="+mj-ea"/>
                <a:cs typeface="+mj-cs"/>
              </a:rPr>
              <a:t>регулатори / државни органи </a:t>
            </a:r>
            <a:r>
              <a:rPr lang="mk-MK" sz="1800" dirty="0">
                <a:effectLst/>
                <a:latin typeface="Times New Roman" panose="02020603050405020304" pitchFamily="18" charset="0"/>
                <a:ea typeface="Times New Roman" panose="02020603050405020304" pitchFamily="18" charset="0"/>
              </a:rPr>
              <a:t>ја потврдат усогласеноста со барањата за здравје, безбедност и животна средина и го заштитуваат населението од непотребни ризици, со што го штитат јавниот интерес и градат доверба кон јавноста. </a:t>
            </a:r>
            <a:endParaRPr lang="mk-MK" dirty="0">
              <a:latin typeface="Times New Roman" panose="02020603050405020304" pitchFamily="18" charset="0"/>
              <a:ea typeface="Times New Roman" panose="02020603050405020304" pitchFamily="18" charset="0"/>
            </a:endParaRPr>
          </a:p>
          <a:p>
            <a:pPr marL="285750" indent="-285750">
              <a:spcAft>
                <a:spcPts val="600"/>
              </a:spcAft>
              <a:buFont typeface="Arial" panose="020B0604020202020204" pitchFamily="34" charset="0"/>
              <a:buChar char="•"/>
            </a:pPr>
            <a:r>
              <a:rPr lang="mk-MK" b="1" cap="small" dirty="0">
                <a:solidFill>
                  <a:schemeClr val="tx2"/>
                </a:solidFill>
                <a:latin typeface="+mj-lt"/>
                <a:ea typeface="+mj-ea"/>
                <a:cs typeface="+mj-cs"/>
              </a:rPr>
              <a:t>производители / економски оператори </a:t>
            </a:r>
            <a:r>
              <a:rPr lang="mk-MK" dirty="0">
                <a:latin typeface="Times New Roman" panose="02020603050405020304" pitchFamily="18" charset="0"/>
                <a:ea typeface="Times New Roman" panose="02020603050405020304" pitchFamily="18" charset="0"/>
              </a:rPr>
              <a:t>о</a:t>
            </a:r>
            <a:r>
              <a:rPr lang="mk-MK" sz="1800" dirty="0">
                <a:effectLst/>
                <a:latin typeface="Times New Roman" panose="02020603050405020304" pitchFamily="18" charset="0"/>
                <a:ea typeface="Times New Roman" panose="02020603050405020304" pitchFamily="18" charset="0"/>
              </a:rPr>
              <a:t>безбедуваат слободното движење на стоки и услуги во ЕЕА без дополнителни бариери</a:t>
            </a:r>
          </a:p>
          <a:p>
            <a:pPr marL="285750" indent="-285750">
              <a:spcAft>
                <a:spcPts val="600"/>
              </a:spcAft>
              <a:buFont typeface="Arial" panose="020B0604020202020204" pitchFamily="34" charset="0"/>
              <a:buChar char="•"/>
            </a:pPr>
            <a:r>
              <a:rPr lang="mk-MK" b="1" cap="small" dirty="0">
                <a:solidFill>
                  <a:schemeClr val="tx2"/>
                </a:solidFill>
                <a:latin typeface="+mj-lt"/>
                <a:ea typeface="+mj-ea"/>
                <a:cs typeface="+mj-cs"/>
              </a:rPr>
              <a:t>инвеститори</a:t>
            </a:r>
            <a:r>
              <a:rPr lang="mk-MK" sz="1800" dirty="0">
                <a:effectLst/>
                <a:latin typeface="Times New Roman" panose="02020603050405020304" pitchFamily="18" charset="0"/>
                <a:ea typeface="Times New Roman" panose="02020603050405020304" pitchFamily="18" charset="0"/>
              </a:rPr>
              <a:t> обезбедуваат примена на најдобрите практики во индустрија со што ја штитат својата инвестиција.</a:t>
            </a:r>
          </a:p>
          <a:p>
            <a:pPr marL="285750" indent="-285750">
              <a:spcAft>
                <a:spcPts val="600"/>
              </a:spcAft>
              <a:buFont typeface="Arial" panose="020B0604020202020204" pitchFamily="34" charset="0"/>
              <a:buChar char="•"/>
            </a:pPr>
            <a:r>
              <a:rPr lang="mk-MK" b="1" cap="small" dirty="0">
                <a:solidFill>
                  <a:schemeClr val="tx2"/>
                </a:solidFill>
                <a:latin typeface="+mj-lt"/>
                <a:ea typeface="+mj-ea"/>
                <a:cs typeface="+mj-cs"/>
              </a:rPr>
              <a:t>осигурителни компании и осигуреници </a:t>
            </a:r>
            <a:r>
              <a:rPr lang="mk-MK" sz="1800" dirty="0">
                <a:effectLst/>
                <a:latin typeface="Times New Roman" panose="02020603050405020304" pitchFamily="18" charset="0"/>
                <a:ea typeface="Times New Roman" panose="02020603050405020304" pitchFamily="18" charset="0"/>
              </a:rPr>
              <a:t>добиваат потврда дека ризиците и релевантните безбедносни мерки се правилно управувани</a:t>
            </a:r>
            <a:endParaRPr lang="mk-MK"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50546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 33">
            <a:extLst>
              <a:ext uri="{FF2B5EF4-FFF2-40B4-BE49-F238E27FC236}">
                <a16:creationId xmlns:a16="http://schemas.microsoft.com/office/drawing/2014/main" id="{2DB6DEBB-9D66-ABE0-FE7C-1F6524D76D56}"/>
              </a:ext>
            </a:extLst>
          </p:cNvPr>
          <p:cNvSpPr/>
          <p:nvPr/>
        </p:nvSpPr>
        <p:spPr>
          <a:xfrm>
            <a:off x="1856152" y="980155"/>
            <a:ext cx="5400000" cy="540000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Правоаголник 6"/>
          <p:cNvSpPr/>
          <p:nvPr/>
        </p:nvSpPr>
        <p:spPr>
          <a:xfrm>
            <a:off x="-324544" y="2780928"/>
            <a:ext cx="4572000" cy="523220"/>
          </a:xfrm>
          <a:prstGeom prst="rect">
            <a:avLst/>
          </a:prstGeom>
        </p:spPr>
        <p:txBody>
          <a:bodyPr>
            <a:spAutoFit/>
          </a:bodyPr>
          <a:lstStyle/>
          <a:p>
            <a:br>
              <a:rPr lang="en-GB" sz="1000" dirty="0">
                <a:latin typeface="Times New Roman" panose="02020603050405020304" pitchFamily="18" charset="0"/>
                <a:ea typeface="Times New Roman" panose="02020603050405020304" pitchFamily="18" charset="0"/>
              </a:rPr>
            </a:br>
            <a:endParaRPr lang="en-GB" dirty="0"/>
          </a:p>
        </p:txBody>
      </p:sp>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sp>
        <p:nvSpPr>
          <p:cNvPr id="2" name="Rectangle 1">
            <a:extLst>
              <a:ext uri="{FF2B5EF4-FFF2-40B4-BE49-F238E27FC236}">
                <a16:creationId xmlns:a16="http://schemas.microsoft.com/office/drawing/2014/main" id="{3EF7D2F8-0810-ACA7-4594-9D03F2DF563E}"/>
              </a:ext>
            </a:extLst>
          </p:cNvPr>
          <p:cNvSpPr>
            <a:spLocks noChangeArrowheads="1"/>
          </p:cNvSpPr>
          <p:nvPr/>
        </p:nvSpPr>
        <p:spPr bwMode="auto">
          <a:xfrm>
            <a:off x="3592227" y="4178459"/>
            <a:ext cx="2066693"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ctr"/>
            <a:r>
              <a:rPr lang="mk-MK" sz="2000" b="1" dirty="0">
                <a:solidFill>
                  <a:srgbClr val="002060"/>
                </a:solidFill>
                <a:latin typeface="Calibri" panose="020F0502020204030204" pitchFamily="34" charset="0"/>
                <a:cs typeface="Times New Roman" pitchFamily="18" charset="0"/>
              </a:rPr>
              <a:t>ПРОИЗВОДСТВО</a:t>
            </a:r>
          </a:p>
          <a:p>
            <a:pPr algn="ctr"/>
            <a:r>
              <a:rPr lang="mk-MK" sz="1600" dirty="0">
                <a:solidFill>
                  <a:srgbClr val="002060"/>
                </a:solidFill>
                <a:latin typeface="Calibri" panose="020F0502020204030204" pitchFamily="34" charset="0"/>
                <a:cs typeface="Times New Roman" pitchFamily="18" charset="0"/>
              </a:rPr>
              <a:t>(исполнување на тех. барања за безбеден производ)</a:t>
            </a:r>
            <a:endParaRPr lang="en-GB" sz="1600" b="1" dirty="0">
              <a:solidFill>
                <a:srgbClr val="002060"/>
              </a:solidFill>
              <a:latin typeface="Calibri" panose="020F0502020204030204" pitchFamily="34" charset="0"/>
              <a:cs typeface="Times New Roman" pitchFamily="18" charset="0"/>
            </a:endParaRPr>
          </a:p>
        </p:txBody>
      </p:sp>
      <p:sp>
        <p:nvSpPr>
          <p:cNvPr id="4" name="Rectangle 3">
            <a:extLst>
              <a:ext uri="{FF2B5EF4-FFF2-40B4-BE49-F238E27FC236}">
                <a16:creationId xmlns:a16="http://schemas.microsoft.com/office/drawing/2014/main" id="{75B17290-6850-4753-243A-2C10DA65B0FC}"/>
              </a:ext>
            </a:extLst>
          </p:cNvPr>
          <p:cNvSpPr>
            <a:spLocks noChangeArrowheads="1"/>
          </p:cNvSpPr>
          <p:nvPr/>
        </p:nvSpPr>
        <p:spPr bwMode="auto">
          <a:xfrm>
            <a:off x="6223905" y="3268141"/>
            <a:ext cx="216597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ctr"/>
            <a:r>
              <a:rPr lang="mk-MK" b="1" dirty="0">
                <a:solidFill>
                  <a:srgbClr val="002060"/>
                </a:solidFill>
                <a:latin typeface="Calibri" panose="020F0502020204030204" pitchFamily="34" charset="0"/>
                <a:cs typeface="Times New Roman" pitchFamily="18" charset="0"/>
              </a:rPr>
              <a:t>ХАРМОНИЗИРАНИ СТАНДАРДИ</a:t>
            </a:r>
          </a:p>
          <a:p>
            <a:pPr algn="ctr"/>
            <a:r>
              <a:rPr lang="mk-MK" sz="1600" dirty="0">
                <a:solidFill>
                  <a:srgbClr val="002060"/>
                </a:solidFill>
                <a:latin typeface="Calibri" panose="020F0502020204030204" pitchFamily="34" charset="0"/>
                <a:cs typeface="Times New Roman" pitchFamily="18" charset="0"/>
              </a:rPr>
              <a:t>(начини на постигнување на тех. барањата)</a:t>
            </a:r>
            <a:endParaRPr lang="en-GB" sz="1600" dirty="0">
              <a:solidFill>
                <a:srgbClr val="002060"/>
              </a:solidFill>
              <a:latin typeface="Calibri" panose="020F0502020204030204" pitchFamily="34" charset="0"/>
              <a:cs typeface="Times New Roman" pitchFamily="18" charset="0"/>
            </a:endParaRPr>
          </a:p>
        </p:txBody>
      </p:sp>
      <p:sp>
        <p:nvSpPr>
          <p:cNvPr id="5" name="Rectangle 4">
            <a:extLst>
              <a:ext uri="{FF2B5EF4-FFF2-40B4-BE49-F238E27FC236}">
                <a16:creationId xmlns:a16="http://schemas.microsoft.com/office/drawing/2014/main" id="{D07C5906-E624-582A-EC02-2B7C77A05333}"/>
              </a:ext>
            </a:extLst>
          </p:cNvPr>
          <p:cNvSpPr>
            <a:spLocks noChangeArrowheads="1"/>
          </p:cNvSpPr>
          <p:nvPr/>
        </p:nvSpPr>
        <p:spPr bwMode="auto">
          <a:xfrm>
            <a:off x="3201831" y="1694594"/>
            <a:ext cx="267987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ctr"/>
            <a:r>
              <a:rPr lang="mk-MK" b="1" dirty="0">
                <a:solidFill>
                  <a:srgbClr val="002060"/>
                </a:solidFill>
                <a:latin typeface="Calibri" panose="020F0502020204030204" pitchFamily="34" charset="0"/>
                <a:cs typeface="Times New Roman" pitchFamily="18" charset="0"/>
              </a:rPr>
              <a:t>ТЕХ. ПРОПИСИ</a:t>
            </a:r>
          </a:p>
          <a:p>
            <a:pPr algn="ctr"/>
            <a:r>
              <a:rPr lang="mk-MK" sz="1600" b="1" dirty="0">
                <a:solidFill>
                  <a:srgbClr val="002060"/>
                </a:solidFill>
                <a:latin typeface="Calibri" panose="020F0502020204030204" pitchFamily="34" charset="0"/>
                <a:cs typeface="Times New Roman" pitchFamily="18" charset="0"/>
              </a:rPr>
              <a:t>-ДИРЕКТИВИ НА ЕУ-</a:t>
            </a:r>
            <a:endParaRPr lang="mk-MK" sz="2400" b="1" dirty="0">
              <a:solidFill>
                <a:srgbClr val="002060"/>
              </a:solidFill>
              <a:latin typeface="Calibri" panose="020F0502020204030204" pitchFamily="34" charset="0"/>
              <a:cs typeface="Times New Roman" pitchFamily="18" charset="0"/>
            </a:endParaRPr>
          </a:p>
          <a:p>
            <a:pPr algn="ctr"/>
            <a:r>
              <a:rPr lang="mk-MK" sz="1600" dirty="0">
                <a:solidFill>
                  <a:srgbClr val="002060"/>
                </a:solidFill>
                <a:latin typeface="Calibri" panose="020F0502020204030204" pitchFamily="34" charset="0"/>
                <a:cs typeface="Times New Roman" pitchFamily="18" charset="0"/>
              </a:rPr>
              <a:t>(суштествени здравствени и безбедносни барања)</a:t>
            </a:r>
            <a:endParaRPr lang="en-GB" sz="1600" dirty="0">
              <a:solidFill>
                <a:srgbClr val="002060"/>
              </a:solidFill>
              <a:latin typeface="Calibri" panose="020F0502020204030204" pitchFamily="34" charset="0"/>
              <a:cs typeface="Times New Roman" pitchFamily="18" charset="0"/>
            </a:endParaRPr>
          </a:p>
        </p:txBody>
      </p:sp>
      <p:sp>
        <p:nvSpPr>
          <p:cNvPr id="6" name="Rectangle 5">
            <a:extLst>
              <a:ext uri="{FF2B5EF4-FFF2-40B4-BE49-F238E27FC236}">
                <a16:creationId xmlns:a16="http://schemas.microsoft.com/office/drawing/2014/main" id="{550F7AE3-239D-459E-8D4D-6230E160F5E6}"/>
              </a:ext>
            </a:extLst>
          </p:cNvPr>
          <p:cNvSpPr>
            <a:spLocks noChangeArrowheads="1"/>
          </p:cNvSpPr>
          <p:nvPr/>
        </p:nvSpPr>
        <p:spPr bwMode="auto">
          <a:xfrm>
            <a:off x="-142673" y="4923364"/>
            <a:ext cx="2668621"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ctr"/>
            <a:r>
              <a:rPr lang="mk-MK" b="1" dirty="0">
                <a:solidFill>
                  <a:srgbClr val="002060"/>
                </a:solidFill>
                <a:latin typeface="Calibri" panose="020F0502020204030204" pitchFamily="34" charset="0"/>
                <a:cs typeface="Times New Roman" pitchFamily="18" charset="0"/>
              </a:rPr>
              <a:t>ТЕЛА ЗА ОС (</a:t>
            </a:r>
            <a:r>
              <a:rPr lang="en-GB" b="1" dirty="0">
                <a:solidFill>
                  <a:srgbClr val="002060"/>
                </a:solidFill>
                <a:latin typeface="Calibri" panose="020F0502020204030204" pitchFamily="34" charset="0"/>
                <a:cs typeface="Times New Roman" pitchFamily="18" charset="0"/>
              </a:rPr>
              <a:t>CABs</a:t>
            </a:r>
            <a:r>
              <a:rPr lang="mk-MK" b="1" dirty="0">
                <a:solidFill>
                  <a:srgbClr val="002060"/>
                </a:solidFill>
                <a:latin typeface="Calibri" panose="020F0502020204030204" pitchFamily="34" charset="0"/>
                <a:cs typeface="Times New Roman" pitchFamily="18" charset="0"/>
              </a:rPr>
              <a:t>)</a:t>
            </a:r>
          </a:p>
          <a:p>
            <a:pPr algn="ctr"/>
            <a:r>
              <a:rPr lang="mk-MK" sz="1600" dirty="0">
                <a:solidFill>
                  <a:srgbClr val="002060"/>
                </a:solidFill>
                <a:latin typeface="Calibri" panose="020F0502020204030204" pitchFamily="34" charset="0"/>
                <a:cs typeface="Times New Roman" pitchFamily="18" charset="0"/>
              </a:rPr>
              <a:t>(испитување, сертификација, потврдување на карактеристики)</a:t>
            </a:r>
            <a:endParaRPr lang="en-GB" sz="1600" dirty="0">
              <a:solidFill>
                <a:srgbClr val="002060"/>
              </a:solidFill>
              <a:latin typeface="Calibri" panose="020F0502020204030204" pitchFamily="34" charset="0"/>
              <a:cs typeface="Times New Roman" pitchFamily="18" charset="0"/>
            </a:endParaRPr>
          </a:p>
        </p:txBody>
      </p:sp>
      <p:grpSp>
        <p:nvGrpSpPr>
          <p:cNvPr id="8" name="Group 7">
            <a:extLst>
              <a:ext uri="{FF2B5EF4-FFF2-40B4-BE49-F238E27FC236}">
                <a16:creationId xmlns:a16="http://schemas.microsoft.com/office/drawing/2014/main" id="{D2B9B484-DC6C-EF5F-FF54-2DC6067B94E3}"/>
              </a:ext>
            </a:extLst>
          </p:cNvPr>
          <p:cNvGrpSpPr/>
          <p:nvPr/>
        </p:nvGrpSpPr>
        <p:grpSpPr>
          <a:xfrm>
            <a:off x="4065094" y="617475"/>
            <a:ext cx="1051895" cy="1029920"/>
            <a:chOff x="5364088" y="2953714"/>
            <a:chExt cx="1051895" cy="1029920"/>
          </a:xfrm>
        </p:grpSpPr>
        <p:pic>
          <p:nvPicPr>
            <p:cNvPr id="9" name="Picture 16" descr="http://ec.europa.eu/ipg/images/home-screen-icons_en.jpg">
              <a:extLst>
                <a:ext uri="{FF2B5EF4-FFF2-40B4-BE49-F238E27FC236}">
                  <a16:creationId xmlns:a16="http://schemas.microsoft.com/office/drawing/2014/main" id="{A4C25872-B41D-1EFF-4461-A9CBB71A679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0000" t="26795" r="20079" b="43069"/>
            <a:stretch/>
          </p:blipFill>
          <p:spPr bwMode="auto">
            <a:xfrm>
              <a:off x="5364088" y="3059760"/>
              <a:ext cx="1051895" cy="710030"/>
            </a:xfrm>
            <a:prstGeom prst="rect">
              <a:avLst/>
            </a:prstGeom>
            <a:noFill/>
            <a:extLst>
              <a:ext uri="{909E8E84-426E-40DD-AFC4-6F175D3DCCD1}">
                <a14:hiddenFill xmlns:a14="http://schemas.microsoft.com/office/drawing/2010/main">
                  <a:solidFill>
                    <a:srgbClr val="FFFFFF"/>
                  </a:solidFill>
                </a14:hiddenFill>
              </a:ext>
            </a:extLst>
          </p:spPr>
        </p:pic>
        <p:sp>
          <p:nvSpPr>
            <p:cNvPr id="10" name="Rounded Rectangle 6">
              <a:extLst>
                <a:ext uri="{FF2B5EF4-FFF2-40B4-BE49-F238E27FC236}">
                  <a16:creationId xmlns:a16="http://schemas.microsoft.com/office/drawing/2014/main" id="{82621BCE-A063-9637-63C3-A0CF4A4CA26F}"/>
                </a:ext>
              </a:extLst>
            </p:cNvPr>
            <p:cNvSpPr/>
            <p:nvPr/>
          </p:nvSpPr>
          <p:spPr>
            <a:xfrm>
              <a:off x="5364088" y="2953714"/>
              <a:ext cx="1044116" cy="1029920"/>
            </a:xfrm>
            <a:prstGeom prst="roundRect">
              <a:avLst/>
            </a:prstGeom>
            <a:noFill/>
            <a:ln w="190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5A26EEFC-492B-79C3-E789-A20ABD2F1D76}"/>
              </a:ext>
            </a:extLst>
          </p:cNvPr>
          <p:cNvGrpSpPr/>
          <p:nvPr/>
        </p:nvGrpSpPr>
        <p:grpSpPr>
          <a:xfrm>
            <a:off x="4050838" y="3101727"/>
            <a:ext cx="1044116" cy="1029920"/>
            <a:chOff x="2497212" y="1316071"/>
            <a:chExt cx="1044116" cy="1029920"/>
          </a:xfrm>
        </p:grpSpPr>
        <p:pic>
          <p:nvPicPr>
            <p:cNvPr id="12" name="Picture 4" descr="Image result for icons for machine">
              <a:extLst>
                <a:ext uri="{FF2B5EF4-FFF2-40B4-BE49-F238E27FC236}">
                  <a16:creationId xmlns:a16="http://schemas.microsoft.com/office/drawing/2014/main" id="{CFED593B-63F3-A906-2CF8-70BCCC37AD33}"/>
                </a:ext>
              </a:extLst>
            </p:cNvPr>
            <p:cNvPicPr>
              <a:picLocks noChangeAspect="1" noChangeArrowheads="1"/>
            </p:cNvPicPr>
            <p:nvPr/>
          </p:nvPicPr>
          <p:blipFill>
            <a:blip r:embed="rId4">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52121" y="1394748"/>
              <a:ext cx="951243" cy="951243"/>
            </a:xfrm>
            <a:prstGeom prst="rect">
              <a:avLst/>
            </a:prstGeom>
            <a:noFill/>
            <a:extLst>
              <a:ext uri="{909E8E84-426E-40DD-AFC4-6F175D3DCCD1}">
                <a14:hiddenFill xmlns:a14="http://schemas.microsoft.com/office/drawing/2010/main">
                  <a:solidFill>
                    <a:srgbClr val="FFFFFF"/>
                  </a:solidFill>
                </a14:hiddenFill>
              </a:ext>
            </a:extLst>
          </p:spPr>
        </p:pic>
        <p:sp>
          <p:nvSpPr>
            <p:cNvPr id="13" name="Rounded Rectangle 17">
              <a:extLst>
                <a:ext uri="{FF2B5EF4-FFF2-40B4-BE49-F238E27FC236}">
                  <a16:creationId xmlns:a16="http://schemas.microsoft.com/office/drawing/2014/main" id="{F117FD4D-5982-BF94-37B9-C4EBAFD079F1}"/>
                </a:ext>
              </a:extLst>
            </p:cNvPr>
            <p:cNvSpPr/>
            <p:nvPr/>
          </p:nvSpPr>
          <p:spPr>
            <a:xfrm>
              <a:off x="2497212" y="1316071"/>
              <a:ext cx="1044116" cy="1029920"/>
            </a:xfrm>
            <a:prstGeom prst="roundRect">
              <a:avLst/>
            </a:prstGeom>
            <a:noFill/>
            <a:ln w="190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a:extLst>
              <a:ext uri="{FF2B5EF4-FFF2-40B4-BE49-F238E27FC236}">
                <a16:creationId xmlns:a16="http://schemas.microsoft.com/office/drawing/2014/main" id="{F822F8A6-018C-E456-E2F4-AD9CA516C3CC}"/>
              </a:ext>
            </a:extLst>
          </p:cNvPr>
          <p:cNvGrpSpPr/>
          <p:nvPr/>
        </p:nvGrpSpPr>
        <p:grpSpPr>
          <a:xfrm>
            <a:off x="2283606" y="5087408"/>
            <a:ext cx="1044116" cy="1029920"/>
            <a:chOff x="2423118" y="5187607"/>
            <a:chExt cx="1044116" cy="1029920"/>
          </a:xfrm>
        </p:grpSpPr>
        <p:sp>
          <p:nvSpPr>
            <p:cNvPr id="15" name="Rounded Rectangle 16">
              <a:extLst>
                <a:ext uri="{FF2B5EF4-FFF2-40B4-BE49-F238E27FC236}">
                  <a16:creationId xmlns:a16="http://schemas.microsoft.com/office/drawing/2014/main" id="{168EF723-AE7E-3FB4-1E61-2BD558851B98}"/>
                </a:ext>
              </a:extLst>
            </p:cNvPr>
            <p:cNvSpPr/>
            <p:nvPr/>
          </p:nvSpPr>
          <p:spPr>
            <a:xfrm>
              <a:off x="2423118" y="5187607"/>
              <a:ext cx="1044116" cy="1029920"/>
            </a:xfrm>
            <a:prstGeom prst="roundRect">
              <a:avLst/>
            </a:prstGeom>
            <a:noFill/>
            <a:ln w="190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4" descr="Image result for icons for ce sign directives">
              <a:extLst>
                <a:ext uri="{FF2B5EF4-FFF2-40B4-BE49-F238E27FC236}">
                  <a16:creationId xmlns:a16="http://schemas.microsoft.com/office/drawing/2014/main" id="{50C991CF-E12A-4EB7-CE14-DC0801DA939E}"/>
                </a:ext>
              </a:extLst>
            </p:cNvPr>
            <p:cNvPicPr>
              <a:picLocks noChangeAspect="1" noChangeArrowheads="1"/>
            </p:cNvPicPr>
            <p:nvPr/>
          </p:nvPicPr>
          <p:blipFill rotWithShape="1">
            <a:blip r:embed="rId5">
              <a:duotone>
                <a:schemeClr val="accent6">
                  <a:shade val="45000"/>
                  <a:satMod val="135000"/>
                </a:schemeClr>
                <a:prstClr val="white"/>
              </a:duotone>
              <a:extLst>
                <a:ext uri="{28A0092B-C50C-407E-A947-70E740481C1C}">
                  <a14:useLocalDpi xmlns:a14="http://schemas.microsoft.com/office/drawing/2010/main" val="0"/>
                </a:ext>
              </a:extLst>
            </a:blip>
            <a:srcRect l="24602" t="8614" r="30297" b="12086"/>
            <a:stretch/>
          </p:blipFill>
          <p:spPr bwMode="auto">
            <a:xfrm>
              <a:off x="2535045" y="5425439"/>
              <a:ext cx="770653" cy="55046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 name="Group 16">
            <a:extLst>
              <a:ext uri="{FF2B5EF4-FFF2-40B4-BE49-F238E27FC236}">
                <a16:creationId xmlns:a16="http://schemas.microsoft.com/office/drawing/2014/main" id="{1474DD17-F801-8407-2DBE-852C0628D779}"/>
              </a:ext>
            </a:extLst>
          </p:cNvPr>
          <p:cNvGrpSpPr/>
          <p:nvPr/>
        </p:nvGrpSpPr>
        <p:grpSpPr>
          <a:xfrm>
            <a:off x="6668463" y="2090966"/>
            <a:ext cx="1044116" cy="1029920"/>
            <a:chOff x="3851920" y="4797152"/>
            <a:chExt cx="1044116" cy="1029920"/>
          </a:xfrm>
        </p:grpSpPr>
        <p:pic>
          <p:nvPicPr>
            <p:cNvPr id="18" name="Picture 28" descr="http://www.geosynthetica.net/wp-content/uploads/CEN_CENELEC_FeatureWide.png">
              <a:extLst>
                <a:ext uri="{FF2B5EF4-FFF2-40B4-BE49-F238E27FC236}">
                  <a16:creationId xmlns:a16="http://schemas.microsoft.com/office/drawing/2014/main" id="{04DBE231-4257-51BD-BCD2-4D76B2F239C3}"/>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618" t="9836" r="61148" b="8086"/>
            <a:stretch/>
          </p:blipFill>
          <p:spPr bwMode="auto">
            <a:xfrm>
              <a:off x="4031555" y="4835332"/>
              <a:ext cx="677445" cy="55962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0" descr="http://www.geosynthetica.net/wp-content/uploads/CEN_CENELEC_FeatureWide.png">
              <a:extLst>
                <a:ext uri="{FF2B5EF4-FFF2-40B4-BE49-F238E27FC236}">
                  <a16:creationId xmlns:a16="http://schemas.microsoft.com/office/drawing/2014/main" id="{AE501138-2DA0-A657-9C72-E41FCB6C0FE5}"/>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0470" t="17280" r="2872" b="13601"/>
            <a:stretch/>
          </p:blipFill>
          <p:spPr bwMode="auto">
            <a:xfrm>
              <a:off x="3902225" y="5387554"/>
              <a:ext cx="936104" cy="427934"/>
            </a:xfrm>
            <a:prstGeom prst="rect">
              <a:avLst/>
            </a:prstGeom>
            <a:noFill/>
            <a:extLst>
              <a:ext uri="{909E8E84-426E-40DD-AFC4-6F175D3DCCD1}">
                <a14:hiddenFill xmlns:a14="http://schemas.microsoft.com/office/drawing/2010/main">
                  <a:solidFill>
                    <a:srgbClr val="FFFFFF"/>
                  </a:solidFill>
                </a14:hiddenFill>
              </a:ext>
            </a:extLst>
          </p:spPr>
        </p:pic>
        <p:sp>
          <p:nvSpPr>
            <p:cNvPr id="20" name="Rounded Rectangle 18">
              <a:extLst>
                <a:ext uri="{FF2B5EF4-FFF2-40B4-BE49-F238E27FC236}">
                  <a16:creationId xmlns:a16="http://schemas.microsoft.com/office/drawing/2014/main" id="{992631A1-D7B8-724F-523E-CAFD8090CF9C}"/>
                </a:ext>
              </a:extLst>
            </p:cNvPr>
            <p:cNvSpPr/>
            <p:nvPr/>
          </p:nvSpPr>
          <p:spPr>
            <a:xfrm>
              <a:off x="3851920" y="4797152"/>
              <a:ext cx="1044116" cy="1029920"/>
            </a:xfrm>
            <a:prstGeom prst="roundRect">
              <a:avLst/>
            </a:prstGeom>
            <a:noFill/>
            <a:ln w="190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a:extLst>
              <a:ext uri="{FF2B5EF4-FFF2-40B4-BE49-F238E27FC236}">
                <a16:creationId xmlns:a16="http://schemas.microsoft.com/office/drawing/2014/main" id="{520038A6-4C4A-C4FC-46E1-8DDD895471FC}"/>
              </a:ext>
            </a:extLst>
          </p:cNvPr>
          <p:cNvGrpSpPr/>
          <p:nvPr/>
        </p:nvGrpSpPr>
        <p:grpSpPr>
          <a:xfrm>
            <a:off x="1450561" y="2103340"/>
            <a:ext cx="1082006" cy="1029920"/>
            <a:chOff x="1012996" y="685754"/>
            <a:chExt cx="1082006" cy="1029920"/>
          </a:xfrm>
        </p:grpSpPr>
        <p:pic>
          <p:nvPicPr>
            <p:cNvPr id="1026" name="Picture 2" descr="Memberships and interational recognition - DAkkS - German Accreditation Body">
              <a:extLst>
                <a:ext uri="{FF2B5EF4-FFF2-40B4-BE49-F238E27FC236}">
                  <a16:creationId xmlns:a16="http://schemas.microsoft.com/office/drawing/2014/main" id="{DC97BD70-0955-C6E9-81F0-506294E26193}"/>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6042" t="14624" r="24076" b="25461"/>
            <a:stretch/>
          </p:blipFill>
          <p:spPr bwMode="auto">
            <a:xfrm>
              <a:off x="1012996" y="821579"/>
              <a:ext cx="1024439" cy="729009"/>
            </a:xfrm>
            <a:prstGeom prst="rect">
              <a:avLst/>
            </a:prstGeom>
            <a:noFill/>
            <a:extLst>
              <a:ext uri="{909E8E84-426E-40DD-AFC4-6F175D3DCCD1}">
                <a14:hiddenFill xmlns:a14="http://schemas.microsoft.com/office/drawing/2010/main">
                  <a:solidFill>
                    <a:srgbClr val="FFFFFF"/>
                  </a:solidFill>
                </a14:hiddenFill>
              </a:ext>
            </a:extLst>
          </p:spPr>
        </p:pic>
        <p:sp>
          <p:nvSpPr>
            <p:cNvPr id="28" name="Rounded Rectangle 16">
              <a:extLst>
                <a:ext uri="{FF2B5EF4-FFF2-40B4-BE49-F238E27FC236}">
                  <a16:creationId xmlns:a16="http://schemas.microsoft.com/office/drawing/2014/main" id="{5C62DC79-AFEB-D2C6-D18F-28905E86EA3C}"/>
                </a:ext>
              </a:extLst>
            </p:cNvPr>
            <p:cNvSpPr/>
            <p:nvPr/>
          </p:nvSpPr>
          <p:spPr>
            <a:xfrm>
              <a:off x="1050886" y="685754"/>
              <a:ext cx="1044116" cy="1029920"/>
            </a:xfrm>
            <a:prstGeom prst="roundRect">
              <a:avLst/>
            </a:prstGeom>
            <a:noFill/>
            <a:ln w="190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a:extLst>
              <a:ext uri="{FF2B5EF4-FFF2-40B4-BE49-F238E27FC236}">
                <a16:creationId xmlns:a16="http://schemas.microsoft.com/office/drawing/2014/main" id="{3CFD1DB9-C244-539A-4D0B-91BE474AD269}"/>
              </a:ext>
            </a:extLst>
          </p:cNvPr>
          <p:cNvGrpSpPr/>
          <p:nvPr/>
        </p:nvGrpSpPr>
        <p:grpSpPr>
          <a:xfrm>
            <a:off x="5647930" y="5150615"/>
            <a:ext cx="1044116" cy="1029920"/>
            <a:chOff x="5666104" y="5145208"/>
            <a:chExt cx="1044116" cy="1029920"/>
          </a:xfrm>
        </p:grpSpPr>
        <p:pic>
          <p:nvPicPr>
            <p:cNvPr id="1028" name="Picture 4" descr="Market surveillance and product safety | Epthinktank | European Parliament">
              <a:extLst>
                <a:ext uri="{FF2B5EF4-FFF2-40B4-BE49-F238E27FC236}">
                  <a16:creationId xmlns:a16="http://schemas.microsoft.com/office/drawing/2014/main" id="{CB4C59EE-FE5B-4A00-507A-F8FEDE96E40D}"/>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5414"/>
            <a:stretch/>
          </p:blipFill>
          <p:spPr bwMode="auto">
            <a:xfrm>
              <a:off x="5781793" y="5187607"/>
              <a:ext cx="779016" cy="987521"/>
            </a:xfrm>
            <a:prstGeom prst="rect">
              <a:avLst/>
            </a:prstGeom>
            <a:noFill/>
            <a:extLst>
              <a:ext uri="{909E8E84-426E-40DD-AFC4-6F175D3DCCD1}">
                <a14:hiddenFill xmlns:a14="http://schemas.microsoft.com/office/drawing/2010/main">
                  <a:solidFill>
                    <a:srgbClr val="FFFFFF"/>
                  </a:solidFill>
                </a14:hiddenFill>
              </a:ext>
            </a:extLst>
          </p:spPr>
        </p:pic>
        <p:sp>
          <p:nvSpPr>
            <p:cNvPr id="31" name="Rounded Rectangle 16">
              <a:extLst>
                <a:ext uri="{FF2B5EF4-FFF2-40B4-BE49-F238E27FC236}">
                  <a16:creationId xmlns:a16="http://schemas.microsoft.com/office/drawing/2014/main" id="{E7962C69-EE50-9CF5-374A-4E6296B5E7D4}"/>
                </a:ext>
              </a:extLst>
            </p:cNvPr>
            <p:cNvSpPr/>
            <p:nvPr/>
          </p:nvSpPr>
          <p:spPr>
            <a:xfrm>
              <a:off x="5666104" y="5145208"/>
              <a:ext cx="1044116" cy="1029920"/>
            </a:xfrm>
            <a:prstGeom prst="roundRect">
              <a:avLst/>
            </a:prstGeom>
            <a:noFill/>
            <a:ln w="190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a:extLst>
              <a:ext uri="{FF2B5EF4-FFF2-40B4-BE49-F238E27FC236}">
                <a16:creationId xmlns:a16="http://schemas.microsoft.com/office/drawing/2014/main" id="{13DBE2C5-4792-D8AE-E643-97668B7F9ACD}"/>
              </a:ext>
            </a:extLst>
          </p:cNvPr>
          <p:cNvSpPr>
            <a:spLocks noChangeArrowheads="1"/>
          </p:cNvSpPr>
          <p:nvPr/>
        </p:nvSpPr>
        <p:spPr bwMode="auto">
          <a:xfrm>
            <a:off x="6579434" y="4879282"/>
            <a:ext cx="1756801"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ctr"/>
            <a:r>
              <a:rPr lang="mk-MK" b="1" dirty="0">
                <a:solidFill>
                  <a:srgbClr val="002060"/>
                </a:solidFill>
                <a:latin typeface="Calibri" panose="020F0502020204030204" pitchFamily="34" charset="0"/>
                <a:cs typeface="Times New Roman" pitchFamily="18" charset="0"/>
              </a:rPr>
              <a:t>НАДЗОР НАД ПАЗАРОТ</a:t>
            </a:r>
            <a:endParaRPr lang="mk-MK" sz="2400" b="1" dirty="0">
              <a:solidFill>
                <a:srgbClr val="002060"/>
              </a:solidFill>
              <a:latin typeface="Calibri" panose="020F0502020204030204" pitchFamily="34" charset="0"/>
              <a:cs typeface="Times New Roman" pitchFamily="18" charset="0"/>
            </a:endParaRPr>
          </a:p>
          <a:p>
            <a:pPr algn="ctr"/>
            <a:r>
              <a:rPr lang="mk-MK" sz="1600" dirty="0">
                <a:solidFill>
                  <a:srgbClr val="002060"/>
                </a:solidFill>
                <a:latin typeface="Calibri" panose="020F0502020204030204" pitchFamily="34" charset="0"/>
                <a:cs typeface="Times New Roman" pitchFamily="18" charset="0"/>
              </a:rPr>
              <a:t>(осигурува пласирање на безбедни производи)</a:t>
            </a:r>
            <a:endParaRPr lang="en-GB" sz="1600" dirty="0">
              <a:solidFill>
                <a:srgbClr val="002060"/>
              </a:solidFill>
              <a:latin typeface="Calibri" panose="020F0502020204030204" pitchFamily="34" charset="0"/>
              <a:cs typeface="Times New Roman" pitchFamily="18" charset="0"/>
            </a:endParaRPr>
          </a:p>
        </p:txBody>
      </p:sp>
      <p:sp>
        <p:nvSpPr>
          <p:cNvPr id="36" name="Rectangle 35">
            <a:extLst>
              <a:ext uri="{FF2B5EF4-FFF2-40B4-BE49-F238E27FC236}">
                <a16:creationId xmlns:a16="http://schemas.microsoft.com/office/drawing/2014/main" id="{D9808806-E91E-10FA-51C0-40D5B2512FD6}"/>
              </a:ext>
            </a:extLst>
          </p:cNvPr>
          <p:cNvSpPr>
            <a:spLocks noChangeArrowheads="1"/>
          </p:cNvSpPr>
          <p:nvPr/>
        </p:nvSpPr>
        <p:spPr bwMode="auto">
          <a:xfrm>
            <a:off x="946151" y="3223784"/>
            <a:ext cx="1911769"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ctr"/>
            <a:r>
              <a:rPr lang="mk-MK" b="1" dirty="0">
                <a:solidFill>
                  <a:srgbClr val="002060"/>
                </a:solidFill>
                <a:latin typeface="Calibri" panose="020F0502020204030204" pitchFamily="34" charset="0"/>
                <a:cs typeface="Times New Roman" pitchFamily="18" charset="0"/>
              </a:rPr>
              <a:t>АКРЕДИТАЦИЈА</a:t>
            </a:r>
          </a:p>
          <a:p>
            <a:pPr algn="ctr"/>
            <a:r>
              <a:rPr lang="mk-MK" sz="1600" dirty="0">
                <a:solidFill>
                  <a:srgbClr val="002060"/>
                </a:solidFill>
                <a:latin typeface="Calibri" panose="020F0502020204030204" pitchFamily="34" charset="0"/>
                <a:cs typeface="Times New Roman" pitchFamily="18" charset="0"/>
              </a:rPr>
              <a:t>(оценка на компетенции на телата за ОС)</a:t>
            </a:r>
            <a:endParaRPr lang="en-GB" sz="1600" dirty="0">
              <a:solidFill>
                <a:srgbClr val="002060"/>
              </a:solidFill>
              <a:latin typeface="Calibri" panose="020F0502020204030204" pitchFamily="34" charset="0"/>
              <a:cs typeface="Times New Roman" pitchFamily="18" charset="0"/>
            </a:endParaRPr>
          </a:p>
        </p:txBody>
      </p:sp>
      <p:sp>
        <p:nvSpPr>
          <p:cNvPr id="37" name="Наслов 1">
            <a:extLst>
              <a:ext uri="{FF2B5EF4-FFF2-40B4-BE49-F238E27FC236}">
                <a16:creationId xmlns:a16="http://schemas.microsoft.com/office/drawing/2014/main" id="{2D381184-3C00-BBAB-D9F5-63E0D545608A}"/>
              </a:ext>
            </a:extLst>
          </p:cNvPr>
          <p:cNvSpPr txBox="1">
            <a:spLocks/>
          </p:cNvSpPr>
          <p:nvPr/>
        </p:nvSpPr>
        <p:spPr>
          <a:xfrm>
            <a:off x="405148" y="1252608"/>
            <a:ext cx="2462892"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2200" dirty="0"/>
              <a:t>Учесници во системот на оцена на сообразност</a:t>
            </a:r>
            <a:endParaRPr lang="en-US" sz="2200" dirty="0"/>
          </a:p>
        </p:txBody>
      </p:sp>
    </p:spTree>
    <p:extLst>
      <p:ext uri="{BB962C8B-B14F-4D97-AF65-F5344CB8AC3E}">
        <p14:creationId xmlns:p14="http://schemas.microsoft.com/office/powerpoint/2010/main" val="1702398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авоаголник 6"/>
          <p:cNvSpPr/>
          <p:nvPr/>
        </p:nvSpPr>
        <p:spPr>
          <a:xfrm>
            <a:off x="-324544" y="2780928"/>
            <a:ext cx="4572000" cy="523220"/>
          </a:xfrm>
          <a:prstGeom prst="rect">
            <a:avLst/>
          </a:prstGeom>
        </p:spPr>
        <p:txBody>
          <a:bodyPr>
            <a:spAutoFit/>
          </a:bodyPr>
          <a:lstStyle/>
          <a:p>
            <a:br>
              <a:rPr lang="en-GB" sz="1000" dirty="0">
                <a:latin typeface="Times New Roman" panose="02020603050405020304" pitchFamily="18" charset="0"/>
                <a:ea typeface="Times New Roman" panose="02020603050405020304" pitchFamily="18" charset="0"/>
              </a:rPr>
            </a:br>
            <a:endParaRPr lang="en-GB" dirty="0"/>
          </a:p>
        </p:txBody>
      </p:sp>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pic>
        <p:nvPicPr>
          <p:cNvPr id="2" name="Picture 2" descr="ÐÐ¾Ð²ÑÐ·Ð°Ð½Ð° ÑÐ»Ð¸ÐºÐ°">
            <a:extLst>
              <a:ext uri="{FF2B5EF4-FFF2-40B4-BE49-F238E27FC236}">
                <a16:creationId xmlns:a16="http://schemas.microsoft.com/office/drawing/2014/main" id="{E80C5B3F-CCE4-1058-4A8A-87E089C49692}"/>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rcRect l="10499" t="16088" r="4452" b="5164"/>
          <a:stretch/>
        </p:blipFill>
        <p:spPr bwMode="auto">
          <a:xfrm>
            <a:off x="634544" y="836713"/>
            <a:ext cx="7045084" cy="4892420"/>
          </a:xfrm>
          <a:prstGeom prst="rect">
            <a:avLst/>
          </a:prstGeom>
          <a:noFill/>
          <a:extLst>
            <a:ext uri="{909E8E84-426E-40DD-AFC4-6F175D3DCCD1}">
              <a14:hiddenFill xmlns:a14="http://schemas.microsoft.com/office/drawing/2010/main">
                <a:solidFill>
                  <a:srgbClr val="FFFFFF"/>
                </a:solidFill>
              </a14:hiddenFill>
            </a:ext>
          </a:extLst>
        </p:spPr>
      </p:pic>
      <p:sp>
        <p:nvSpPr>
          <p:cNvPr id="4" name="Наслов 1">
            <a:extLst>
              <a:ext uri="{FF2B5EF4-FFF2-40B4-BE49-F238E27FC236}">
                <a16:creationId xmlns:a16="http://schemas.microsoft.com/office/drawing/2014/main" id="{BF6CDD32-63D2-3D35-7C4B-3CEDF929F8F7}"/>
              </a:ext>
            </a:extLst>
          </p:cNvPr>
          <p:cNvSpPr txBox="1">
            <a:spLocks/>
          </p:cNvSpPr>
          <p:nvPr/>
        </p:nvSpPr>
        <p:spPr>
          <a:xfrm>
            <a:off x="610956" y="325058"/>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2200" dirty="0"/>
              <a:t>Модуларен пристап при оцена на сообразност</a:t>
            </a:r>
            <a:endParaRPr lang="en-US" sz="2200" dirty="0"/>
          </a:p>
        </p:txBody>
      </p:sp>
      <p:sp>
        <p:nvSpPr>
          <p:cNvPr id="6" name="TextBox 5">
            <a:extLst>
              <a:ext uri="{FF2B5EF4-FFF2-40B4-BE49-F238E27FC236}">
                <a16:creationId xmlns:a16="http://schemas.microsoft.com/office/drawing/2014/main" id="{C2B220E7-323F-ABF9-C2EA-7E80868791CC}"/>
              </a:ext>
            </a:extLst>
          </p:cNvPr>
          <p:cNvSpPr txBox="1"/>
          <p:nvPr/>
        </p:nvSpPr>
        <p:spPr>
          <a:xfrm>
            <a:off x="971600" y="5858835"/>
            <a:ext cx="6768752" cy="646331"/>
          </a:xfrm>
          <a:prstGeom prst="rect">
            <a:avLst/>
          </a:prstGeom>
          <a:noFill/>
        </p:spPr>
        <p:txBody>
          <a:bodyPr wrap="square">
            <a:spAutoFit/>
          </a:bodyPr>
          <a:lstStyle/>
          <a:p>
            <a:r>
              <a:rPr lang="mk-MK" sz="1800" dirty="0">
                <a:effectLst/>
                <a:latin typeface="Times New Roman" panose="02020603050405020304" pitchFamily="18" charset="0"/>
                <a:ea typeface="Times New Roman" panose="02020603050405020304" pitchFamily="18" charset="0"/>
              </a:rPr>
              <a:t>Овие модули се подетално опишани во Одлуката 768/2008/EC за заедничка рамка за маркетинг на производи на Европската унија</a:t>
            </a:r>
            <a:endParaRPr lang="en-US" dirty="0"/>
          </a:p>
        </p:txBody>
      </p:sp>
    </p:spTree>
    <p:extLst>
      <p:ext uri="{BB962C8B-B14F-4D97-AF65-F5344CB8AC3E}">
        <p14:creationId xmlns:p14="http://schemas.microsoft.com/office/powerpoint/2010/main" val="2296039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pic>
        <p:nvPicPr>
          <p:cNvPr id="2" name="Picture 1">
            <a:extLst>
              <a:ext uri="{FF2B5EF4-FFF2-40B4-BE49-F238E27FC236}">
                <a16:creationId xmlns:a16="http://schemas.microsoft.com/office/drawing/2014/main" id="{C32A89CF-40FD-6F6F-90E1-3DBC250915CC}"/>
              </a:ext>
            </a:extLst>
          </p:cNvPr>
          <p:cNvPicPr>
            <a:picLocks noChangeAspect="1"/>
          </p:cNvPicPr>
          <p:nvPr/>
        </p:nvPicPr>
        <p:blipFill>
          <a:blip r:embed="rId3"/>
          <a:stretch>
            <a:fillRect/>
          </a:stretch>
        </p:blipFill>
        <p:spPr>
          <a:xfrm>
            <a:off x="179511" y="1268760"/>
            <a:ext cx="8217041" cy="4392714"/>
          </a:xfrm>
          <a:prstGeom prst="rect">
            <a:avLst/>
          </a:prstGeom>
        </p:spPr>
      </p:pic>
      <p:sp>
        <p:nvSpPr>
          <p:cNvPr id="4" name="Наслов 1">
            <a:extLst>
              <a:ext uri="{FF2B5EF4-FFF2-40B4-BE49-F238E27FC236}">
                <a16:creationId xmlns:a16="http://schemas.microsoft.com/office/drawing/2014/main" id="{3569FFF1-96BF-F4EF-2F7F-B7ACA4A8A78A}"/>
              </a:ext>
            </a:extLst>
          </p:cNvPr>
          <p:cNvSpPr txBox="1">
            <a:spLocks/>
          </p:cNvSpPr>
          <p:nvPr/>
        </p:nvSpPr>
        <p:spPr>
          <a:xfrm>
            <a:off x="610956" y="325058"/>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2200" dirty="0"/>
              <a:t>Постапки за оцена на сообразност на лифтови</a:t>
            </a:r>
            <a:endParaRPr lang="en-US" sz="2200" dirty="0"/>
          </a:p>
        </p:txBody>
      </p:sp>
      <p:sp>
        <p:nvSpPr>
          <p:cNvPr id="5" name="TextBox 4">
            <a:extLst>
              <a:ext uri="{FF2B5EF4-FFF2-40B4-BE49-F238E27FC236}">
                <a16:creationId xmlns:a16="http://schemas.microsoft.com/office/drawing/2014/main" id="{171C5BFF-90FC-E257-1FCF-66A8CDDAA96D}"/>
              </a:ext>
            </a:extLst>
          </p:cNvPr>
          <p:cNvSpPr txBox="1"/>
          <p:nvPr/>
        </p:nvSpPr>
        <p:spPr>
          <a:xfrm>
            <a:off x="1835092" y="5857550"/>
            <a:ext cx="6480720" cy="646331"/>
          </a:xfrm>
          <a:prstGeom prst="rect">
            <a:avLst/>
          </a:prstGeom>
          <a:noFill/>
        </p:spPr>
        <p:txBody>
          <a:bodyPr wrap="square">
            <a:spAutoFit/>
          </a:bodyPr>
          <a:lstStyle/>
          <a:p>
            <a:r>
              <a:rPr lang="mk-MK" sz="1800" dirty="0">
                <a:effectLst/>
                <a:latin typeface="Times New Roman" panose="02020603050405020304" pitchFamily="18" charset="0"/>
                <a:ea typeface="Times New Roman" panose="02020603050405020304" pitchFamily="18" charset="0"/>
              </a:rPr>
              <a:t>Овие постапки се подетално опишани во Директивата 2014/33/ЕУ на Европскиот парламент и на Советот </a:t>
            </a:r>
            <a:endParaRPr lang="en-US" dirty="0"/>
          </a:p>
        </p:txBody>
      </p:sp>
    </p:spTree>
    <p:extLst>
      <p:ext uri="{BB962C8B-B14F-4D97-AF65-F5344CB8AC3E}">
        <p14:creationId xmlns:p14="http://schemas.microsoft.com/office/powerpoint/2010/main" val="2588989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авоаголник 6"/>
          <p:cNvSpPr/>
          <p:nvPr/>
        </p:nvSpPr>
        <p:spPr>
          <a:xfrm>
            <a:off x="-324544" y="2780928"/>
            <a:ext cx="4572000" cy="523220"/>
          </a:xfrm>
          <a:prstGeom prst="rect">
            <a:avLst/>
          </a:prstGeom>
        </p:spPr>
        <p:txBody>
          <a:bodyPr>
            <a:spAutoFit/>
          </a:bodyPr>
          <a:lstStyle/>
          <a:p>
            <a:br>
              <a:rPr lang="en-GB" sz="1000" dirty="0">
                <a:latin typeface="Times New Roman" panose="02020603050405020304" pitchFamily="18" charset="0"/>
                <a:ea typeface="Times New Roman" panose="02020603050405020304" pitchFamily="18" charset="0"/>
              </a:rPr>
            </a:br>
            <a:endParaRPr lang="en-GB" dirty="0"/>
          </a:p>
        </p:txBody>
      </p:sp>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pic>
        <p:nvPicPr>
          <p:cNvPr id="2" name="Picture 1">
            <a:extLst>
              <a:ext uri="{FF2B5EF4-FFF2-40B4-BE49-F238E27FC236}">
                <a16:creationId xmlns:a16="http://schemas.microsoft.com/office/drawing/2014/main" id="{EF3C8EB6-B281-7689-DC04-DE67F189C9F6}"/>
              </a:ext>
            </a:extLst>
          </p:cNvPr>
          <p:cNvPicPr>
            <a:picLocks noChangeAspect="1"/>
          </p:cNvPicPr>
          <p:nvPr/>
        </p:nvPicPr>
        <p:blipFill>
          <a:blip r:embed="rId3"/>
          <a:stretch>
            <a:fillRect/>
          </a:stretch>
        </p:blipFill>
        <p:spPr>
          <a:xfrm>
            <a:off x="107504" y="1701704"/>
            <a:ext cx="8136904" cy="3656722"/>
          </a:xfrm>
          <a:prstGeom prst="rect">
            <a:avLst/>
          </a:prstGeom>
        </p:spPr>
      </p:pic>
      <p:sp>
        <p:nvSpPr>
          <p:cNvPr id="4" name="Наслов 1">
            <a:extLst>
              <a:ext uri="{FF2B5EF4-FFF2-40B4-BE49-F238E27FC236}">
                <a16:creationId xmlns:a16="http://schemas.microsoft.com/office/drawing/2014/main" id="{C328C0A8-8409-B03D-F154-9A0633DCD494}"/>
              </a:ext>
            </a:extLst>
          </p:cNvPr>
          <p:cNvSpPr txBox="1">
            <a:spLocks/>
          </p:cNvSpPr>
          <p:nvPr/>
        </p:nvSpPr>
        <p:spPr>
          <a:xfrm>
            <a:off x="323528" y="680832"/>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2200" dirty="0"/>
              <a:t>Постапки за оцена на сообразност на сигурносни компоненти за лифтови</a:t>
            </a:r>
            <a:endParaRPr lang="en-US" sz="2200" dirty="0"/>
          </a:p>
        </p:txBody>
      </p:sp>
      <p:sp>
        <p:nvSpPr>
          <p:cNvPr id="5" name="TextBox 4">
            <a:extLst>
              <a:ext uri="{FF2B5EF4-FFF2-40B4-BE49-F238E27FC236}">
                <a16:creationId xmlns:a16="http://schemas.microsoft.com/office/drawing/2014/main" id="{4F5715B2-B0D0-F58E-B305-B0CBAEAB4F06}"/>
              </a:ext>
            </a:extLst>
          </p:cNvPr>
          <p:cNvSpPr txBox="1"/>
          <p:nvPr/>
        </p:nvSpPr>
        <p:spPr>
          <a:xfrm>
            <a:off x="1961456" y="5530837"/>
            <a:ext cx="6480720" cy="646331"/>
          </a:xfrm>
          <a:prstGeom prst="rect">
            <a:avLst/>
          </a:prstGeom>
          <a:noFill/>
        </p:spPr>
        <p:txBody>
          <a:bodyPr wrap="square">
            <a:spAutoFit/>
          </a:bodyPr>
          <a:lstStyle/>
          <a:p>
            <a:r>
              <a:rPr lang="mk-MK" sz="1800" dirty="0">
                <a:effectLst/>
                <a:latin typeface="Times New Roman" panose="02020603050405020304" pitchFamily="18" charset="0"/>
                <a:ea typeface="Times New Roman" panose="02020603050405020304" pitchFamily="18" charset="0"/>
              </a:rPr>
              <a:t>Овие постапки се подетално опишани во Директивата 2014/33/ЕУ на Европскиот парламент и на Советот </a:t>
            </a:r>
            <a:endParaRPr lang="en-US" dirty="0"/>
          </a:p>
        </p:txBody>
      </p:sp>
    </p:spTree>
    <p:extLst>
      <p:ext uri="{BB962C8B-B14F-4D97-AF65-F5344CB8AC3E}">
        <p14:creationId xmlns:p14="http://schemas.microsoft.com/office/powerpoint/2010/main" val="1281279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авоаголник 6"/>
          <p:cNvSpPr/>
          <p:nvPr/>
        </p:nvSpPr>
        <p:spPr>
          <a:xfrm>
            <a:off x="-324544" y="2780928"/>
            <a:ext cx="4572000" cy="523220"/>
          </a:xfrm>
          <a:prstGeom prst="rect">
            <a:avLst/>
          </a:prstGeom>
        </p:spPr>
        <p:txBody>
          <a:bodyPr>
            <a:spAutoFit/>
          </a:bodyPr>
          <a:lstStyle/>
          <a:p>
            <a:br>
              <a:rPr lang="en-GB" sz="1000" dirty="0">
                <a:latin typeface="Times New Roman" panose="02020603050405020304" pitchFamily="18" charset="0"/>
                <a:ea typeface="Times New Roman" panose="02020603050405020304" pitchFamily="18" charset="0"/>
              </a:rPr>
            </a:br>
            <a:endParaRPr lang="en-GB" dirty="0"/>
          </a:p>
        </p:txBody>
      </p:sp>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pic>
        <p:nvPicPr>
          <p:cNvPr id="2" name="Picture 1">
            <a:extLst>
              <a:ext uri="{FF2B5EF4-FFF2-40B4-BE49-F238E27FC236}">
                <a16:creationId xmlns:a16="http://schemas.microsoft.com/office/drawing/2014/main" id="{1EE42020-D4EF-8296-9B06-9AA52F16EE84}"/>
              </a:ext>
            </a:extLst>
          </p:cNvPr>
          <p:cNvPicPr>
            <a:picLocks noChangeAspect="1"/>
          </p:cNvPicPr>
          <p:nvPr/>
        </p:nvPicPr>
        <p:blipFill>
          <a:blip r:embed="rId3"/>
          <a:stretch>
            <a:fillRect/>
          </a:stretch>
        </p:blipFill>
        <p:spPr>
          <a:xfrm>
            <a:off x="122941" y="1624427"/>
            <a:ext cx="8616542" cy="4968552"/>
          </a:xfrm>
          <a:prstGeom prst="rect">
            <a:avLst/>
          </a:prstGeom>
        </p:spPr>
      </p:pic>
      <p:sp>
        <p:nvSpPr>
          <p:cNvPr id="4" name="Наслов 1">
            <a:extLst>
              <a:ext uri="{FF2B5EF4-FFF2-40B4-BE49-F238E27FC236}">
                <a16:creationId xmlns:a16="http://schemas.microsoft.com/office/drawing/2014/main" id="{45321EA0-C5B5-C02E-7B84-258F5B6058A4}"/>
              </a:ext>
            </a:extLst>
          </p:cNvPr>
          <p:cNvSpPr txBox="1">
            <a:spLocks/>
          </p:cNvSpPr>
          <p:nvPr/>
        </p:nvSpPr>
        <p:spPr>
          <a:xfrm>
            <a:off x="395028" y="488036"/>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2200" dirty="0"/>
              <a:t>Улога и обврски на економските оператори</a:t>
            </a:r>
            <a:endParaRPr lang="en-US" sz="2200" dirty="0"/>
          </a:p>
        </p:txBody>
      </p:sp>
      <p:sp>
        <p:nvSpPr>
          <p:cNvPr id="6" name="TextBox 5">
            <a:extLst>
              <a:ext uri="{FF2B5EF4-FFF2-40B4-BE49-F238E27FC236}">
                <a16:creationId xmlns:a16="http://schemas.microsoft.com/office/drawing/2014/main" id="{A115757B-DC38-F1D7-B558-0B30E46B4F09}"/>
              </a:ext>
            </a:extLst>
          </p:cNvPr>
          <p:cNvSpPr txBox="1"/>
          <p:nvPr/>
        </p:nvSpPr>
        <p:spPr>
          <a:xfrm>
            <a:off x="412012" y="1042386"/>
            <a:ext cx="5096091" cy="923330"/>
          </a:xfrm>
          <a:prstGeom prst="rect">
            <a:avLst/>
          </a:prstGeom>
          <a:noFill/>
        </p:spPr>
        <p:txBody>
          <a:bodyPr wrap="square">
            <a:spAutoFit/>
          </a:bodyPr>
          <a:lstStyle/>
          <a:p>
            <a:r>
              <a:rPr lang="mk-MK" sz="1800" dirty="0">
                <a:effectLst/>
                <a:latin typeface="Times New Roman" panose="02020603050405020304" pitchFamily="18" charset="0"/>
                <a:ea typeface="Times New Roman" panose="02020603050405020304" pitchFamily="18" charset="0"/>
              </a:rPr>
              <a:t>Според регулативата на ЕУ, оцената на сообразност е </a:t>
            </a:r>
            <a:r>
              <a:rPr lang="mk-MK" sz="1800" b="1" dirty="0">
                <a:effectLst/>
                <a:latin typeface="Times New Roman" panose="02020603050405020304" pitchFamily="18" charset="0"/>
                <a:ea typeface="Times New Roman" panose="02020603050405020304" pitchFamily="18" charset="0"/>
              </a:rPr>
              <a:t>одговорност на производителот /монтажерот. </a:t>
            </a:r>
            <a:endParaRPr lang="en-US" b="1" dirty="0"/>
          </a:p>
        </p:txBody>
      </p:sp>
    </p:spTree>
    <p:extLst>
      <p:ext uri="{BB962C8B-B14F-4D97-AF65-F5344CB8AC3E}">
        <p14:creationId xmlns:p14="http://schemas.microsoft.com/office/powerpoint/2010/main" val="2071955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авоаголник 6"/>
          <p:cNvSpPr/>
          <p:nvPr/>
        </p:nvSpPr>
        <p:spPr>
          <a:xfrm>
            <a:off x="-324544" y="2780928"/>
            <a:ext cx="4572000" cy="523220"/>
          </a:xfrm>
          <a:prstGeom prst="rect">
            <a:avLst/>
          </a:prstGeom>
        </p:spPr>
        <p:txBody>
          <a:bodyPr>
            <a:spAutoFit/>
          </a:bodyPr>
          <a:lstStyle/>
          <a:p>
            <a:br>
              <a:rPr lang="en-GB" sz="1000" dirty="0">
                <a:latin typeface="Times New Roman" panose="02020603050405020304" pitchFamily="18" charset="0"/>
                <a:ea typeface="Times New Roman" panose="02020603050405020304" pitchFamily="18" charset="0"/>
              </a:rPr>
            </a:br>
            <a:endParaRPr lang="en-GB" dirty="0"/>
          </a:p>
        </p:txBody>
      </p:sp>
      <p:pic>
        <p:nvPicPr>
          <p:cNvPr id="3" name="Слика 2">
            <a:extLst>
              <a:ext uri="{FF2B5EF4-FFF2-40B4-BE49-F238E27FC236}">
                <a16:creationId xmlns:a16="http://schemas.microsoft.com/office/drawing/2014/main" id="{23376A17-092F-3E89-F27F-EBA728BA1690}"/>
              </a:ext>
            </a:extLst>
          </p:cNvPr>
          <p:cNvPicPr>
            <a:picLocks noChangeAspect="1"/>
          </p:cNvPicPr>
          <p:nvPr/>
        </p:nvPicPr>
        <p:blipFill>
          <a:blip r:embed="rId2"/>
          <a:stretch>
            <a:fillRect/>
          </a:stretch>
        </p:blipFill>
        <p:spPr>
          <a:xfrm>
            <a:off x="8315812" y="1624427"/>
            <a:ext cx="365792" cy="3609145"/>
          </a:xfrm>
          <a:prstGeom prst="rect">
            <a:avLst/>
          </a:prstGeom>
        </p:spPr>
      </p:pic>
      <p:sp>
        <p:nvSpPr>
          <p:cNvPr id="4" name="TextBox 3">
            <a:extLst>
              <a:ext uri="{FF2B5EF4-FFF2-40B4-BE49-F238E27FC236}">
                <a16:creationId xmlns:a16="http://schemas.microsoft.com/office/drawing/2014/main" id="{9F9FC367-95CE-43C2-D824-8B1DF1523C5D}"/>
              </a:ext>
            </a:extLst>
          </p:cNvPr>
          <p:cNvSpPr txBox="1"/>
          <p:nvPr/>
        </p:nvSpPr>
        <p:spPr>
          <a:xfrm>
            <a:off x="428458" y="1302184"/>
            <a:ext cx="7637996" cy="4478149"/>
          </a:xfrm>
          <a:prstGeom prst="rect">
            <a:avLst/>
          </a:prstGeom>
          <a:noFill/>
        </p:spPr>
        <p:txBody>
          <a:bodyPr wrap="square">
            <a:spAutoFit/>
          </a:bodyPr>
          <a:lstStyle/>
          <a:p>
            <a:pPr algn="just">
              <a:spcAft>
                <a:spcPts val="300"/>
              </a:spcAft>
            </a:pPr>
            <a:r>
              <a:rPr lang="mk-MK" sz="2000" dirty="0">
                <a:effectLst/>
                <a:latin typeface="Times New Roman" panose="02020603050405020304" pitchFamily="18" charset="0"/>
                <a:ea typeface="Times New Roman" panose="02020603050405020304" pitchFamily="18" charset="0"/>
              </a:rPr>
              <a:t>Техничкото досие вклучува документација во врска со проектирањето, конструкцијата, производството и работата на лифтот. Документацијата мора да ги содржи сите информации што се неопходни за да се докаже дека лифтот ги исполнува важечките барања.</a:t>
            </a:r>
          </a:p>
          <a:p>
            <a:pPr algn="just">
              <a:spcAft>
                <a:spcPts val="300"/>
              </a:spcAft>
            </a:pPr>
            <a:endParaRPr lang="mk-MK" sz="2000" dirty="0">
              <a:effectLst/>
              <a:latin typeface="Times New Roman" panose="02020603050405020304" pitchFamily="18" charset="0"/>
              <a:ea typeface="Times New Roman" panose="02020603050405020304" pitchFamily="18" charset="0"/>
            </a:endParaRPr>
          </a:p>
          <a:p>
            <a:pPr algn="just">
              <a:spcAft>
                <a:spcPts val="300"/>
              </a:spcAft>
            </a:pPr>
            <a:r>
              <a:rPr lang="mk-MK" sz="2000" dirty="0">
                <a:effectLst/>
                <a:latin typeface="Times New Roman" panose="02020603050405020304" pitchFamily="18" charset="0"/>
                <a:ea typeface="Times New Roman" panose="02020603050405020304" pitchFamily="18" charset="0"/>
              </a:rPr>
              <a:t>На крајот од постапката, треба да се состави техничка документација, која обично се нарекува техничко досие, која се однесува на лифтот или групата на лифтови. Оваа документација треба да го опфати секој аспект во врска со сообразноста и треба да вклучува детали за проектирањето, конструкцијата, развојот и производството на лифтот или сигурносната компонента на лифтот. Содржината на техничката документација е пропишана во Директивата на ЕУ за лифтови и хармонизираните стандарди.</a:t>
            </a:r>
            <a:endParaRPr lang="en-US" sz="2000" dirty="0">
              <a:effectLst/>
              <a:latin typeface="Times New Roman" panose="02020603050405020304" pitchFamily="18" charset="0"/>
              <a:ea typeface="Times New Roman" panose="02020603050405020304" pitchFamily="18" charset="0"/>
            </a:endParaRPr>
          </a:p>
        </p:txBody>
      </p:sp>
      <p:sp>
        <p:nvSpPr>
          <p:cNvPr id="6" name="Наслов 1">
            <a:extLst>
              <a:ext uri="{FF2B5EF4-FFF2-40B4-BE49-F238E27FC236}">
                <a16:creationId xmlns:a16="http://schemas.microsoft.com/office/drawing/2014/main" id="{9656B4B9-1B7B-F64D-B060-4FB99CDA73BF}"/>
              </a:ext>
            </a:extLst>
          </p:cNvPr>
          <p:cNvSpPr txBox="1">
            <a:spLocks/>
          </p:cNvSpPr>
          <p:nvPr/>
        </p:nvSpPr>
        <p:spPr>
          <a:xfrm>
            <a:off x="395028" y="488036"/>
            <a:ext cx="7704856" cy="424460"/>
          </a:xfrm>
          <a:prstGeom prst="rect">
            <a:avLst/>
          </a:prstGeom>
        </p:spPr>
        <p:txBody>
          <a:bodyPr vert="horz" anchor="b">
            <a:noAutofit/>
          </a:bodyPr>
          <a:lstStyle>
            <a:defPPr>
              <a:defRPr lang="en-US"/>
            </a:defPPr>
            <a:lvl1pPr>
              <a:spcBef>
                <a:spcPct val="0"/>
              </a:spcBef>
              <a:buNone/>
              <a:defRPr kumimoji="0" sz="2400" b="0" cap="small" baseline="0">
                <a:solidFill>
                  <a:schemeClr val="tx2"/>
                </a:solidFill>
                <a:latin typeface="+mj-lt"/>
                <a:ea typeface="+mj-ea"/>
                <a:cs typeface="+mj-cs"/>
              </a:defRPr>
            </a:lvl1pPr>
          </a:lstStyle>
          <a:p>
            <a:r>
              <a:rPr lang="ru-RU" sz="2200" dirty="0"/>
              <a:t>Значењето на техничката документација</a:t>
            </a:r>
            <a:endParaRPr lang="en-US" sz="2200" dirty="0"/>
          </a:p>
        </p:txBody>
      </p:sp>
    </p:spTree>
    <p:extLst>
      <p:ext uri="{BB962C8B-B14F-4D97-AF65-F5344CB8AC3E}">
        <p14:creationId xmlns:p14="http://schemas.microsoft.com/office/powerpoint/2010/main" val="24325294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Custom 4">
      <a:dk1>
        <a:sysClr val="windowText" lastClr="000000"/>
      </a:dk1>
      <a:lt1>
        <a:sysClr val="window" lastClr="FFFFFF"/>
      </a:lt1>
      <a:dk2>
        <a:srgbClr val="4F271C"/>
      </a:dk2>
      <a:lt2>
        <a:srgbClr val="E7DEC9"/>
      </a:lt2>
      <a:accent1>
        <a:srgbClr val="00B0F0"/>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3257</TotalTime>
  <Words>1224</Words>
  <Application>Microsoft Office PowerPoint</Application>
  <PresentationFormat>On-screen Show (4:3)</PresentationFormat>
  <Paragraphs>93</Paragraphs>
  <Slides>20</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Arial Rounded MT Bold</vt:lpstr>
      <vt:lpstr>Calibri</vt:lpstr>
      <vt:lpstr>Century Schoolbook</vt:lpstr>
      <vt:lpstr>Freestyle Script</vt:lpstr>
      <vt:lpstr>Times New Roman</vt:lpstr>
      <vt:lpstr>Wingdings</vt:lpstr>
      <vt:lpstr>Wingdings 2</vt:lpstr>
      <vt:lpstr>Oriel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Viktor Gavriloski</cp:lastModifiedBy>
  <cp:revision>36</cp:revision>
  <dcterms:created xsi:type="dcterms:W3CDTF">2019-05-20T11:27:36Z</dcterms:created>
  <dcterms:modified xsi:type="dcterms:W3CDTF">2023-09-25T06:30:22Z</dcterms:modified>
</cp:coreProperties>
</file>